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73" r:id="rId5"/>
    <p:sldId id="261" r:id="rId6"/>
    <p:sldId id="272" r:id="rId7"/>
    <p:sldId id="263" r:id="rId8"/>
    <p:sldId id="266" r:id="rId9"/>
    <p:sldId id="260" r:id="rId10"/>
    <p:sldId id="259" r:id="rId11"/>
    <p:sldId id="275" r:id="rId12"/>
    <p:sldId id="276" r:id="rId13"/>
    <p:sldId id="277" r:id="rId14"/>
    <p:sldId id="278" r:id="rId15"/>
    <p:sldId id="279" r:id="rId16"/>
    <p:sldId id="280" r:id="rId17"/>
    <p:sldId id="282" r:id="rId18"/>
    <p:sldId id="283" r:id="rId19"/>
    <p:sldId id="267" r:id="rId20"/>
    <p:sldId id="270" r:id="rId21"/>
    <p:sldId id="269" r:id="rId22"/>
    <p:sldId id="268" r:id="rId23"/>
    <p:sldId id="271" r:id="rId24"/>
    <p:sldId id="262" r:id="rId25"/>
    <p:sldId id="284" r:id="rId26"/>
    <p:sldId id="281"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25198"/>
    <a:srgbClr val="000099"/>
    <a:srgbClr val="1C1C1C"/>
    <a:srgbClr val="660066"/>
    <a:srgbClr val="000058"/>
    <a:srgbClr val="2E17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575" autoAdjust="0"/>
    <p:restoredTop sz="94652" autoAdjust="0"/>
  </p:normalViewPr>
  <p:slideViewPr>
    <p:cSldViewPr>
      <p:cViewPr>
        <p:scale>
          <a:sx n="73" d="100"/>
          <a:sy n="73" d="100"/>
        </p:scale>
        <p:origin x="-10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290598A-A365-4898-BBD4-7BCF50C1812B}"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4B0F05C-9ACE-4E6D-BBD3-80E584878EA1}"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9FD73D7-EE46-45E8-95A5-B859F0432771}"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C86D48A-3509-45EC-AEED-9DA34D9E27DE}"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B297D699-5D42-4924-95CC-13356AAF8A64}"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1545FDA4-6C60-4D37-A11E-6178676E498D}"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06416B92-9616-493E-ADB5-AD0CB735F92C}"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0D4D5EE6-43A5-4946-ABFF-75C81EF2C52D}"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A0B07353-92A0-4127-ADBB-530C5FEE78F3}"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66E3BF09-3EC8-4AFE-BF5B-6B82C4B24FC0}"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F1A21822-01B3-4FB9-A0E4-7BB91B9A039C}"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AEC742D-A5E9-49F9-81DE-2184E8F14A76}"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57158" y="1285860"/>
            <a:ext cx="8286808" cy="3071834"/>
          </a:xfrm>
          <a:noFill/>
          <a:ln/>
        </p:spPr>
        <p:txBody>
          <a:bodyPr/>
          <a:lstStyle/>
          <a:p>
            <a:r>
              <a:rPr lang="en-GB" sz="2800" b="1" dirty="0">
                <a:solidFill>
                  <a:schemeClr val="bg1"/>
                </a:solidFill>
                <a:latin typeface="+mj-lt"/>
                <a:ea typeface="+mj-ea"/>
                <a:cs typeface="+mj-cs"/>
              </a:rPr>
              <a:t>COMPLIANCE OF THE LEGAL FRAMEWORK OF SOIL AND WATER RESOURCES MANAGEMENT IN SERBIA AND </a:t>
            </a:r>
            <a:r>
              <a:rPr lang="en-GB" sz="2800" b="1" dirty="0" smtClean="0">
                <a:solidFill>
                  <a:schemeClr val="bg1"/>
                </a:solidFill>
                <a:latin typeface="+mj-lt"/>
                <a:ea typeface="+mj-ea"/>
                <a:cs typeface="+mj-cs"/>
              </a:rPr>
              <a:t>S</a:t>
            </a:r>
            <a:r>
              <a:rPr lang="sr-Latn-RS" sz="2800" b="1" dirty="0" smtClean="0">
                <a:solidFill>
                  <a:schemeClr val="bg1"/>
                </a:solidFill>
              </a:rPr>
              <a:t>A</a:t>
            </a:r>
            <a:r>
              <a:rPr lang="en-GB" sz="2800" b="1" dirty="0" smtClean="0">
                <a:solidFill>
                  <a:schemeClr val="bg1"/>
                </a:solidFill>
                <a:latin typeface="+mj-lt"/>
                <a:ea typeface="+mj-ea"/>
                <a:cs typeface="+mj-cs"/>
              </a:rPr>
              <a:t>ME </a:t>
            </a:r>
            <a:r>
              <a:rPr lang="en-GB" sz="2800" b="1" dirty="0">
                <a:solidFill>
                  <a:schemeClr val="bg1"/>
                </a:solidFill>
                <a:latin typeface="+mj-lt"/>
                <a:ea typeface="+mj-ea"/>
                <a:cs typeface="+mj-cs"/>
              </a:rPr>
              <a:t>REGION COUNTRIES </a:t>
            </a:r>
            <a:r>
              <a:rPr lang="en-GB" sz="2800" b="1" dirty="0" smtClean="0">
                <a:solidFill>
                  <a:schemeClr val="bg1"/>
                </a:solidFill>
                <a:latin typeface="+mj-lt"/>
                <a:ea typeface="+mj-ea"/>
                <a:cs typeface="+mj-cs"/>
              </a:rPr>
              <a:t>WITH </a:t>
            </a:r>
            <a:r>
              <a:rPr lang="en-GB" sz="2800" b="1" dirty="0">
                <a:solidFill>
                  <a:schemeClr val="bg1"/>
                </a:solidFill>
                <a:latin typeface="+mj-lt"/>
                <a:ea typeface="+mj-ea"/>
                <a:cs typeface="+mj-cs"/>
              </a:rPr>
              <a:t>EU LEGISLATIVE</a:t>
            </a:r>
            <a:r>
              <a:rPr lang="en-US" sz="2800" dirty="0">
                <a:solidFill>
                  <a:schemeClr val="bg1"/>
                </a:solidFill>
                <a:latin typeface="+mj-lt"/>
                <a:ea typeface="+mj-ea"/>
                <a:cs typeface="+mj-cs"/>
              </a:rPr>
              <a:t/>
            </a:r>
            <a:br>
              <a:rPr lang="en-US" sz="2800" dirty="0">
                <a:solidFill>
                  <a:schemeClr val="bg1"/>
                </a:solidFill>
                <a:latin typeface="+mj-lt"/>
                <a:ea typeface="+mj-ea"/>
                <a:cs typeface="+mj-cs"/>
              </a:rPr>
            </a:br>
            <a:endParaRPr lang="es-ES" sz="2800" b="1" dirty="0">
              <a:solidFill>
                <a:schemeClr val="bg1"/>
              </a:solidFill>
            </a:endParaRPr>
          </a:p>
        </p:txBody>
      </p:sp>
      <p:sp>
        <p:nvSpPr>
          <p:cNvPr id="2170" name="Rectangle 122"/>
          <p:cNvSpPr>
            <a:spLocks noChangeArrowheads="1"/>
          </p:cNvSpPr>
          <p:nvPr/>
        </p:nvSpPr>
        <p:spPr bwMode="auto">
          <a:xfrm>
            <a:off x="1000100" y="3571876"/>
            <a:ext cx="7286676" cy="944555"/>
          </a:xfrm>
          <a:prstGeom prst="rect">
            <a:avLst/>
          </a:prstGeom>
          <a:noFill/>
          <a:ln w="9525">
            <a:noFill/>
            <a:miter lim="800000"/>
            <a:headEnd/>
            <a:tailEnd/>
          </a:ln>
          <a:effectLst/>
        </p:spPr>
        <p:txBody>
          <a:bodyPr anchor="ctr"/>
          <a:lstStyle/>
          <a:p>
            <a:pPr algn="ctr"/>
            <a:r>
              <a:rPr lang="en-GB" sz="2400" b="1" dirty="0">
                <a:solidFill>
                  <a:schemeClr val="bg1"/>
                </a:solidFill>
              </a:rPr>
              <a:t>Dragović Nada, Vulević Tijana, Zlatic Miodrag, Ristić Ratko, Todosijević </a:t>
            </a:r>
            <a:r>
              <a:rPr lang="en-GB" sz="2400" b="1" dirty="0" smtClean="0">
                <a:solidFill>
                  <a:schemeClr val="bg1"/>
                </a:solidFill>
              </a:rPr>
              <a:t>Mirjana</a:t>
            </a:r>
            <a:endParaRPr lang="en-US" sz="2400" b="1" dirty="0">
              <a:solidFill>
                <a:schemeClr val="bg1"/>
              </a:solidFill>
            </a:endParaRPr>
          </a:p>
        </p:txBody>
      </p:sp>
      <p:grpSp>
        <p:nvGrpSpPr>
          <p:cNvPr id="4" name="Group 3"/>
          <p:cNvGrpSpPr/>
          <p:nvPr/>
        </p:nvGrpSpPr>
        <p:grpSpPr>
          <a:xfrm>
            <a:off x="0" y="5286388"/>
            <a:ext cx="9123998" cy="993330"/>
            <a:chOff x="0" y="928670"/>
            <a:chExt cx="8858250" cy="964398"/>
          </a:xfrm>
        </p:grpSpPr>
        <p:pic>
          <p:nvPicPr>
            <p:cNvPr id="5" name="Picture 2" descr="C:\Users\Nada Dragovic\Pictures\prva strana.jpg"/>
            <p:cNvPicPr>
              <a:picLocks noChangeAspect="1" noChangeArrowheads="1"/>
            </p:cNvPicPr>
            <p:nvPr/>
          </p:nvPicPr>
          <p:blipFill>
            <a:blip r:embed="rId3" cstate="print"/>
            <a:srcRect t="76613" b="8871"/>
            <a:stretch>
              <a:fillRect/>
            </a:stretch>
          </p:blipFill>
          <p:spPr bwMode="auto">
            <a:xfrm>
              <a:off x="0" y="928670"/>
              <a:ext cx="8858250" cy="964398"/>
            </a:xfrm>
            <a:prstGeom prst="rect">
              <a:avLst/>
            </a:prstGeom>
            <a:noFill/>
          </p:spPr>
        </p:pic>
        <p:pic>
          <p:nvPicPr>
            <p:cNvPr id="6" name="Picture 3" descr="C:\Users\Nada Dragovic\Pictures\Cnn8Zx0XYAAD56G.jpg large.jpg"/>
            <p:cNvPicPr>
              <a:picLocks noChangeAspect="1" noChangeArrowheads="1"/>
            </p:cNvPicPr>
            <p:nvPr/>
          </p:nvPicPr>
          <p:blipFill>
            <a:blip r:embed="rId4" cstate="print"/>
            <a:srcRect/>
            <a:stretch>
              <a:fillRect/>
            </a:stretch>
          </p:blipFill>
          <p:spPr bwMode="auto">
            <a:xfrm>
              <a:off x="2285999" y="1005840"/>
              <a:ext cx="1150620" cy="862965"/>
            </a:xfrm>
            <a:prstGeom prst="rect">
              <a:avLst/>
            </a:prstGeom>
            <a:noFill/>
          </p:spPr>
        </p:pic>
        <p:pic>
          <p:nvPicPr>
            <p:cNvPr id="7" name="Picture 5" descr="H:\RADOVI\RADOVI\zemljiste\foto\img_h2.gif"/>
            <p:cNvPicPr>
              <a:picLocks noChangeAspect="1" noChangeArrowheads="1"/>
            </p:cNvPicPr>
            <p:nvPr/>
          </p:nvPicPr>
          <p:blipFill>
            <a:blip r:embed="rId5" cstate="print"/>
            <a:srcRect l="35162" t="55725" r="2787" b="14217"/>
            <a:stretch>
              <a:fillRect/>
            </a:stretch>
          </p:blipFill>
          <p:spPr bwMode="auto">
            <a:xfrm>
              <a:off x="3500430" y="1000108"/>
              <a:ext cx="1928826" cy="857256"/>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RADOVI\RADOVI\2016\profimedia-0194177745_1000x0.jpg"/>
          <p:cNvPicPr/>
          <p:nvPr/>
        </p:nvPicPr>
        <p:blipFill>
          <a:blip r:embed="rId2" cstate="print"/>
          <a:srcRect/>
          <a:stretch>
            <a:fillRect/>
          </a:stretch>
        </p:blipFill>
        <p:spPr bwMode="auto">
          <a:xfrm>
            <a:off x="642910" y="2000240"/>
            <a:ext cx="3808512" cy="2852382"/>
          </a:xfrm>
          <a:prstGeom prst="rect">
            <a:avLst/>
          </a:prstGeom>
          <a:ln>
            <a:noFill/>
          </a:ln>
          <a:effectLst>
            <a:outerShdw blurRad="292100" dist="139700" dir="2700000" algn="tl" rotWithShape="0">
              <a:srgbClr val="333333">
                <a:alpha val="65000"/>
              </a:srgbClr>
            </a:outerShdw>
          </a:effectLst>
        </p:spPr>
      </p:pic>
      <p:sp>
        <p:nvSpPr>
          <p:cNvPr id="151553" name="Rectangle 1"/>
          <p:cNvSpPr>
            <a:spLocks noChangeArrowheads="1"/>
          </p:cNvSpPr>
          <p:nvPr/>
        </p:nvSpPr>
        <p:spPr bwMode="auto">
          <a:xfrm>
            <a:off x="500034" y="5143512"/>
            <a:ext cx="392905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Floods in Serbia</a:t>
            </a:r>
            <a:r>
              <a:rPr kumimoji="0" lang="sr-Latn-R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sr-Latn-R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river</a:t>
            </a:r>
            <a:r>
              <a:rPr kumimoji="0" lang="sr-Latn-R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Kolubara</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and </a:t>
            </a:r>
            <a:r>
              <a:rPr kumimoji="0" lang="en-US"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Tamnava</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Obrenovac</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2014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H:\RADOVI\RADOVI\2016\poplava-u-Makedoniji.jpg"/>
          <p:cNvPicPr/>
          <p:nvPr/>
        </p:nvPicPr>
        <p:blipFill>
          <a:blip r:embed="rId3" cstate="print"/>
          <a:srcRect/>
          <a:stretch>
            <a:fillRect/>
          </a:stretch>
        </p:blipFill>
        <p:spPr bwMode="auto">
          <a:xfrm>
            <a:off x="4929190" y="2000240"/>
            <a:ext cx="3810000" cy="2857500"/>
          </a:xfrm>
          <a:prstGeom prst="rect">
            <a:avLst/>
          </a:prstGeom>
          <a:ln>
            <a:noFill/>
          </a:ln>
          <a:effectLst>
            <a:outerShdw blurRad="292100" dist="139700" dir="2700000" algn="tl" rotWithShape="0">
              <a:srgbClr val="333333">
                <a:alpha val="65000"/>
              </a:srgbClr>
            </a:outerShdw>
          </a:effectLst>
        </p:spPr>
      </p:pic>
      <p:sp>
        <p:nvSpPr>
          <p:cNvPr id="7" name="Rectangle 1"/>
          <p:cNvSpPr>
            <a:spLocks noChangeArrowheads="1"/>
          </p:cNvSpPr>
          <p:nvPr/>
        </p:nvSpPr>
        <p:spPr bwMode="auto">
          <a:xfrm>
            <a:off x="4929190" y="5286388"/>
            <a:ext cx="392905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a:t>Floods in </a:t>
            </a:r>
            <a:r>
              <a:rPr lang="en-US" sz="1600" dirty="0" smtClean="0"/>
              <a:t>Macedonia </a:t>
            </a:r>
            <a:r>
              <a:rPr lang="sr-Latn-RS" sz="1600" dirty="0" smtClean="0"/>
              <a:t>(</a:t>
            </a:r>
            <a:r>
              <a:rPr lang="en-US" sz="1600" dirty="0" smtClean="0"/>
              <a:t>Skopje</a:t>
            </a:r>
            <a:r>
              <a:rPr lang="en-US" sz="1600" dirty="0"/>
              <a:t>) </a:t>
            </a:r>
            <a:r>
              <a:rPr lang="en-US" sz="1600" dirty="0" smtClean="0"/>
              <a:t>2016</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571480"/>
            <a:ext cx="8229600" cy="846158"/>
          </a:xfrm>
        </p:spPr>
        <p:txBody>
          <a:bodyPr/>
          <a:lstStyle/>
          <a:p>
            <a:pPr algn="l"/>
            <a:r>
              <a:rPr lang="nb-NO" sz="2400" b="1" dirty="0" smtClean="0"/>
              <a:t>Bosnia and Herzegovina </a:t>
            </a:r>
            <a:r>
              <a:rPr lang="en-US" sz="2400" dirty="0" smtClean="0"/>
              <a:t/>
            </a:r>
            <a:br>
              <a:rPr lang="en-US" sz="2400" dirty="0" smtClean="0"/>
            </a:br>
            <a:r>
              <a:rPr lang="nb-NO" sz="2400" b="1" dirty="0" smtClean="0"/>
              <a:t>Republic of Srpska</a:t>
            </a:r>
            <a:endParaRPr lang="en-US" sz="2400" dirty="0"/>
          </a:p>
        </p:txBody>
      </p:sp>
      <p:sp>
        <p:nvSpPr>
          <p:cNvPr id="4" name="Content Placeholder 3"/>
          <p:cNvSpPr>
            <a:spLocks noGrp="1"/>
          </p:cNvSpPr>
          <p:nvPr>
            <p:ph idx="1"/>
          </p:nvPr>
        </p:nvSpPr>
        <p:spPr>
          <a:xfrm>
            <a:off x="642910" y="1571612"/>
            <a:ext cx="8229600" cy="4525963"/>
          </a:xfrm>
        </p:spPr>
        <p:txBody>
          <a:bodyPr/>
          <a:lstStyle/>
          <a:p>
            <a:pPr>
              <a:buNone/>
            </a:pPr>
            <a:r>
              <a:rPr lang="nb-NO" sz="1800" b="1" i="1" dirty="0" smtClean="0"/>
              <a:t>Legal framework of water resources </a:t>
            </a:r>
            <a:endParaRPr lang="en-US" sz="1800" dirty="0" smtClean="0"/>
          </a:p>
          <a:p>
            <a:pPr>
              <a:buNone/>
            </a:pPr>
            <a:r>
              <a:rPr lang="en-GB" sz="1800" dirty="0" smtClean="0"/>
              <a:t>The law concerning water resources in the Republic of S</a:t>
            </a:r>
            <a:r>
              <a:rPr lang="sr-Latn-RS" sz="1800" dirty="0" smtClean="0"/>
              <a:t>rpska</a:t>
            </a:r>
            <a:r>
              <a:rPr lang="en-GB" sz="1800" dirty="0" smtClean="0"/>
              <a:t> is:</a:t>
            </a:r>
            <a:endParaRPr lang="sr-Latn-RS" sz="1800" dirty="0" smtClean="0"/>
          </a:p>
          <a:p>
            <a:pPr>
              <a:spcAft>
                <a:spcPts val="600"/>
              </a:spcAft>
            </a:pPr>
            <a:r>
              <a:rPr lang="nb-NO" sz="1800" dirty="0" smtClean="0"/>
              <a:t>Law on Waters (Official Gazette of RS,50/06, 92/09)</a:t>
            </a:r>
            <a:endParaRPr lang="en-US" sz="1800" dirty="0" smtClean="0"/>
          </a:p>
          <a:p>
            <a:pPr marL="0" indent="0">
              <a:spcBef>
                <a:spcPts val="0"/>
              </a:spcBef>
              <a:buNone/>
            </a:pPr>
            <a:r>
              <a:rPr lang="sr-Latn-RS" sz="1800" dirty="0" smtClean="0"/>
              <a:t>The </a:t>
            </a:r>
            <a:r>
              <a:rPr lang="en-US" sz="1800" dirty="0" smtClean="0"/>
              <a:t>Republic </a:t>
            </a:r>
            <a:r>
              <a:rPr lang="en-US" sz="1800" dirty="0" smtClean="0"/>
              <a:t>of </a:t>
            </a:r>
            <a:r>
              <a:rPr lang="en-US" sz="1800" dirty="0" err="1" smtClean="0"/>
              <a:t>Srpska</a:t>
            </a:r>
            <a:r>
              <a:rPr lang="en-US" sz="1800" dirty="0" smtClean="0"/>
              <a:t> has developed and adopted </a:t>
            </a:r>
            <a:r>
              <a:rPr lang="sr-Latn-RS" sz="1800" dirty="0" smtClean="0"/>
              <a:t>the </a:t>
            </a:r>
            <a:r>
              <a:rPr lang="en-US" sz="1800" dirty="0" smtClean="0"/>
              <a:t>“Framework </a:t>
            </a:r>
            <a:r>
              <a:rPr lang="en-US" sz="1800" dirty="0" smtClean="0"/>
              <a:t>for the Development </a:t>
            </a:r>
            <a:r>
              <a:rPr lang="en-US" sz="1800" dirty="0" smtClean="0"/>
              <a:t>of</a:t>
            </a:r>
            <a:r>
              <a:rPr lang="sr-Latn-RS" sz="1800" dirty="0" smtClean="0"/>
              <a:t> </a:t>
            </a:r>
            <a:r>
              <a:rPr lang="en-US" sz="1800" dirty="0" smtClean="0"/>
              <a:t>Water </a:t>
            </a:r>
            <a:r>
              <a:rPr lang="en-US" sz="1800" dirty="0" smtClean="0"/>
              <a:t>Management”. This framework defines criteria, conditions and restrictions for </a:t>
            </a:r>
            <a:r>
              <a:rPr lang="sr-Latn-RS" sz="1800" dirty="0" smtClean="0"/>
              <a:t>the </a:t>
            </a:r>
            <a:r>
              <a:rPr lang="en-US" sz="1800" dirty="0" smtClean="0"/>
              <a:t>further </a:t>
            </a:r>
            <a:r>
              <a:rPr lang="en-US" sz="1800" dirty="0" smtClean="0"/>
              <a:t>development of </a:t>
            </a:r>
            <a:r>
              <a:rPr lang="sr-Latn-RS" sz="1800" dirty="0" smtClean="0"/>
              <a:t>the </a:t>
            </a:r>
            <a:r>
              <a:rPr lang="en-US" sz="1800" dirty="0" smtClean="0"/>
              <a:t>water </a:t>
            </a:r>
            <a:r>
              <a:rPr lang="en-US" sz="1800" dirty="0" smtClean="0"/>
              <a:t>infrastructure and water sector management.</a:t>
            </a:r>
            <a:endParaRPr lang="sr-Latn-RS" sz="1800" dirty="0" smtClean="0"/>
          </a:p>
          <a:p>
            <a:pPr>
              <a:buNone/>
            </a:pPr>
            <a:endParaRPr lang="sr-Latn-RS" sz="1800" dirty="0" smtClean="0"/>
          </a:p>
          <a:p>
            <a:pPr>
              <a:buNone/>
            </a:pPr>
            <a:r>
              <a:rPr lang="nb-NO" sz="1800" b="1" i="1" dirty="0" smtClean="0"/>
              <a:t>Legal framework of soil resources</a:t>
            </a:r>
            <a:endParaRPr lang="en-US" sz="1800" dirty="0" smtClean="0"/>
          </a:p>
          <a:p>
            <a:pPr marL="0" indent="0">
              <a:spcBef>
                <a:spcPts val="0"/>
              </a:spcBef>
              <a:buNone/>
            </a:pPr>
            <a:r>
              <a:rPr lang="nb-NO" sz="1800" dirty="0" smtClean="0"/>
              <a:t>Republi</a:t>
            </a:r>
            <a:r>
              <a:rPr lang="sr-Latn-RS" sz="1800" dirty="0" smtClean="0"/>
              <a:t>c  of </a:t>
            </a:r>
            <a:r>
              <a:rPr lang="nb-NO" sz="1800" dirty="0" smtClean="0"/>
              <a:t>Srpska </a:t>
            </a:r>
            <a:r>
              <a:rPr lang="en-GB" sz="1800" dirty="0" smtClean="0"/>
              <a:t>has no specific law to regulate the protection of land resources, but it is regulated by other laws</a:t>
            </a:r>
            <a:r>
              <a:rPr lang="en-GB" sz="1800" dirty="0" smtClean="0"/>
              <a:t>:</a:t>
            </a:r>
            <a:endParaRPr lang="en-US" sz="1800" dirty="0"/>
          </a:p>
        </p:txBody>
      </p:sp>
      <p:sp>
        <p:nvSpPr>
          <p:cNvPr id="5" name="Rectangle 4"/>
          <p:cNvSpPr/>
          <p:nvPr/>
        </p:nvSpPr>
        <p:spPr>
          <a:xfrm>
            <a:off x="714348" y="5000636"/>
            <a:ext cx="7488832" cy="697627"/>
          </a:xfrm>
          <a:prstGeom prst="rect">
            <a:avLst/>
          </a:prstGeom>
        </p:spPr>
        <p:txBody>
          <a:bodyPr wrap="square">
            <a:spAutoFit/>
          </a:bodyPr>
          <a:lstStyle/>
          <a:p>
            <a:pPr marL="342000" indent="342000">
              <a:spcBef>
                <a:spcPts val="432"/>
              </a:spcBef>
              <a:buFont typeface="Arial" pitchFamily="34" charset="0"/>
              <a:buChar char="•"/>
            </a:pPr>
            <a:r>
              <a:rPr lang="en-GB" dirty="0" smtClean="0"/>
              <a:t>Law on Agricultural Land </a:t>
            </a:r>
            <a:r>
              <a:rPr lang="en-GB" dirty="0" smtClean="0"/>
              <a:t>(</a:t>
            </a:r>
            <a:r>
              <a:rPr lang="sr-Latn-RS" dirty="0" smtClean="0"/>
              <a:t>OG of </a:t>
            </a:r>
            <a:r>
              <a:rPr lang="en-GB" dirty="0" smtClean="0"/>
              <a:t>RS </a:t>
            </a:r>
            <a:r>
              <a:rPr lang="en-GB" dirty="0" smtClean="0"/>
              <a:t>93/06, 86/07)</a:t>
            </a:r>
          </a:p>
          <a:p>
            <a:pPr marL="342000" indent="342000">
              <a:spcBef>
                <a:spcPts val="432"/>
              </a:spcBef>
              <a:buFont typeface="Arial" pitchFamily="34" charset="0"/>
              <a:buChar char="•"/>
            </a:pPr>
            <a:r>
              <a:rPr lang="en-GB" dirty="0" smtClean="0"/>
              <a:t>Law on Environmental Protection </a:t>
            </a:r>
            <a:r>
              <a:rPr lang="en-GB" dirty="0" smtClean="0"/>
              <a:t>(</a:t>
            </a:r>
            <a:r>
              <a:rPr lang="sr-Latn-RS" dirty="0" smtClean="0"/>
              <a:t>OG of</a:t>
            </a:r>
            <a:r>
              <a:rPr lang="en-GB" dirty="0" smtClean="0"/>
              <a:t> </a:t>
            </a:r>
            <a:r>
              <a:rPr lang="en-GB" dirty="0" smtClean="0"/>
              <a:t>RS 71/12, 02/15)</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357190"/>
          </a:xfrm>
        </p:spPr>
        <p:txBody>
          <a:bodyPr/>
          <a:lstStyle/>
          <a:p>
            <a:pPr algn="l"/>
            <a:r>
              <a:rPr lang="en-GB" sz="2400" b="1" dirty="0" smtClean="0"/>
              <a:t>Federation </a:t>
            </a:r>
            <a:r>
              <a:rPr lang="sr-Latn-RS" sz="2400" b="1" dirty="0" smtClean="0"/>
              <a:t>of </a:t>
            </a:r>
            <a:r>
              <a:rPr lang="en-GB" sz="2400" b="1" dirty="0" smtClean="0"/>
              <a:t>Bosnia </a:t>
            </a:r>
            <a:r>
              <a:rPr lang="en-GB" sz="2400" b="1" dirty="0" smtClean="0"/>
              <a:t>and Herzegovina</a:t>
            </a:r>
            <a:endParaRPr lang="en-US" sz="2400" dirty="0"/>
          </a:p>
        </p:txBody>
      </p:sp>
      <p:sp>
        <p:nvSpPr>
          <p:cNvPr id="3" name="Content Placeholder 2"/>
          <p:cNvSpPr>
            <a:spLocks noGrp="1"/>
          </p:cNvSpPr>
          <p:nvPr>
            <p:ph idx="1"/>
          </p:nvPr>
        </p:nvSpPr>
        <p:spPr>
          <a:xfrm>
            <a:off x="500034" y="1071546"/>
            <a:ext cx="8362132" cy="5023460"/>
          </a:xfrm>
        </p:spPr>
        <p:txBody>
          <a:bodyPr/>
          <a:lstStyle/>
          <a:p>
            <a:pPr>
              <a:spcBef>
                <a:spcPts val="0"/>
              </a:spcBef>
              <a:buNone/>
            </a:pPr>
            <a:r>
              <a:rPr lang="nb-NO" sz="2000" b="1" i="1" dirty="0" smtClean="0"/>
              <a:t>Legal framework of water resources </a:t>
            </a:r>
            <a:endParaRPr lang="sr-Latn-RS" sz="2000" b="1" i="1" dirty="0" smtClean="0"/>
          </a:p>
          <a:p>
            <a:pPr>
              <a:spcBef>
                <a:spcPts val="0"/>
              </a:spcBef>
              <a:buNone/>
            </a:pPr>
            <a:r>
              <a:rPr lang="en-US" sz="2000" dirty="0" smtClean="0"/>
              <a:t>Like in the Republic of </a:t>
            </a:r>
            <a:r>
              <a:rPr lang="en-US" sz="2000" dirty="0" err="1" smtClean="0"/>
              <a:t>Srpska</a:t>
            </a:r>
            <a:r>
              <a:rPr lang="en-US" sz="2000" dirty="0" smtClean="0"/>
              <a:t>,</a:t>
            </a:r>
            <a:r>
              <a:rPr lang="sr-Latn-RS" sz="2000" dirty="0" smtClean="0"/>
              <a:t> </a:t>
            </a:r>
            <a:r>
              <a:rPr lang="en-US" sz="2000" dirty="0" smtClean="0"/>
              <a:t> </a:t>
            </a:r>
            <a:r>
              <a:rPr lang="sr-Latn-RS" sz="2000" dirty="0" smtClean="0"/>
              <a:t>the </a:t>
            </a:r>
            <a:r>
              <a:rPr lang="en-US" sz="2000" dirty="0" smtClean="0"/>
              <a:t>major </a:t>
            </a:r>
            <a:r>
              <a:rPr lang="en-US" sz="2000" dirty="0" smtClean="0"/>
              <a:t>basis for water management is the Law on Waters</a:t>
            </a:r>
            <a:r>
              <a:rPr lang="sr-Latn-RS" sz="2000" dirty="0" smtClean="0"/>
              <a:t> </a:t>
            </a:r>
            <a:r>
              <a:rPr lang="en-US" sz="2000" dirty="0" smtClean="0"/>
              <a:t>(</a:t>
            </a:r>
            <a:r>
              <a:rPr lang="sr-Latn-RS" sz="2000" dirty="0" smtClean="0"/>
              <a:t>OG </a:t>
            </a:r>
            <a:r>
              <a:rPr lang="en-US" sz="2000" dirty="0" smtClean="0"/>
              <a:t>of FB</a:t>
            </a:r>
            <a:r>
              <a:rPr lang="sr-Latn-RS" sz="2000" dirty="0" smtClean="0"/>
              <a:t>&amp;</a:t>
            </a:r>
            <a:r>
              <a:rPr lang="en-US" sz="2000" dirty="0" smtClean="0"/>
              <a:t>H</a:t>
            </a:r>
            <a:r>
              <a:rPr lang="en-US" sz="2000" dirty="0" smtClean="0"/>
              <a:t>, No. 70/06</a:t>
            </a:r>
            <a:r>
              <a:rPr lang="en-US" sz="2000" dirty="0" smtClean="0"/>
              <a:t>)</a:t>
            </a:r>
            <a:r>
              <a:rPr lang="sr-Latn-RS" sz="2000" dirty="0" smtClean="0"/>
              <a:t>.</a:t>
            </a:r>
            <a:endParaRPr lang="sr-Latn-RS" sz="2000" dirty="0" smtClean="0"/>
          </a:p>
          <a:p>
            <a:pPr>
              <a:spcBef>
                <a:spcPts val="0"/>
              </a:spcBef>
              <a:buNone/>
            </a:pPr>
            <a:r>
              <a:rPr lang="en-US" sz="2000" dirty="0" smtClean="0"/>
              <a:t>Based on the Law on Waters</a:t>
            </a:r>
            <a:r>
              <a:rPr lang="en-US" sz="2000" dirty="0" smtClean="0"/>
              <a:t>,</a:t>
            </a:r>
            <a:r>
              <a:rPr lang="sr-Latn-RS" sz="2000" dirty="0" smtClean="0"/>
              <a:t> the</a:t>
            </a:r>
            <a:r>
              <a:rPr lang="en-US" sz="2000" dirty="0" smtClean="0"/>
              <a:t> </a:t>
            </a:r>
            <a:r>
              <a:rPr lang="sr-Latn-RS" sz="2000" dirty="0" smtClean="0"/>
              <a:t>Federal </a:t>
            </a:r>
            <a:r>
              <a:rPr lang="en-US" sz="2000" dirty="0" smtClean="0"/>
              <a:t>Water Management Strategy</a:t>
            </a:r>
            <a:r>
              <a:rPr lang="sr-Latn-RS" sz="2000" dirty="0" smtClean="0"/>
              <a:t> (2010-2022)</a:t>
            </a:r>
            <a:r>
              <a:rPr lang="en-US" sz="2000" dirty="0" smtClean="0"/>
              <a:t> defines the policy for water management</a:t>
            </a:r>
            <a:r>
              <a:rPr lang="sr-Latn-RS" sz="2000" dirty="0" smtClean="0"/>
              <a:t>.</a:t>
            </a:r>
          </a:p>
          <a:p>
            <a:pPr>
              <a:spcBef>
                <a:spcPts val="0"/>
              </a:spcBef>
              <a:buNone/>
            </a:pPr>
            <a:endParaRPr lang="sr-Latn-RS" sz="2000" b="1" i="1" dirty="0" smtClean="0"/>
          </a:p>
          <a:p>
            <a:pPr>
              <a:spcBef>
                <a:spcPts val="0"/>
              </a:spcBef>
              <a:buNone/>
            </a:pPr>
            <a:r>
              <a:rPr lang="nb-NO" sz="2000" b="1" i="1" dirty="0" smtClean="0"/>
              <a:t>Legal framework of soil resources</a:t>
            </a:r>
            <a:endParaRPr lang="en-US" sz="2000" dirty="0" smtClean="0"/>
          </a:p>
          <a:p>
            <a:pPr marL="0" indent="0">
              <a:spcBef>
                <a:spcPts val="0"/>
              </a:spcBef>
              <a:buNone/>
            </a:pPr>
            <a:r>
              <a:rPr lang="en-US" sz="2000" dirty="0" smtClean="0"/>
              <a:t>T</a:t>
            </a:r>
            <a:r>
              <a:rPr lang="sr-Latn-RS" sz="2000" dirty="0" smtClean="0"/>
              <a:t>he </a:t>
            </a:r>
            <a:r>
              <a:rPr lang="en-GB" sz="2000" dirty="0" smtClean="0"/>
              <a:t>protection </a:t>
            </a:r>
            <a:r>
              <a:rPr lang="en-GB" sz="2000" dirty="0" smtClean="0"/>
              <a:t>of soil resources in the Federation of Bosnia and </a:t>
            </a:r>
            <a:r>
              <a:rPr lang="en-GB" sz="2000" dirty="0" smtClean="0"/>
              <a:t>Herzegovina</a:t>
            </a:r>
            <a:r>
              <a:rPr lang="sr-Latn-RS" sz="2000" dirty="0" smtClean="0"/>
              <a:t>,</a:t>
            </a:r>
            <a:r>
              <a:rPr lang="en-GB" sz="2000" dirty="0" smtClean="0"/>
              <a:t> </a:t>
            </a:r>
            <a:r>
              <a:rPr lang="en-GB" sz="2000" dirty="0" smtClean="0"/>
              <a:t>as well as in the Republic of </a:t>
            </a:r>
            <a:r>
              <a:rPr lang="en-GB" sz="2000" dirty="0" err="1" smtClean="0"/>
              <a:t>Srpska</a:t>
            </a:r>
            <a:r>
              <a:rPr lang="en-GB" sz="2000" dirty="0" smtClean="0"/>
              <a:t>, is regulated by other laws, mostly </a:t>
            </a:r>
            <a:r>
              <a:rPr lang="sr-Latn-RS" sz="2000" dirty="0" smtClean="0"/>
              <a:t>by</a:t>
            </a:r>
            <a:r>
              <a:rPr lang="en-GB" sz="2000" dirty="0" smtClean="0"/>
              <a:t>:</a:t>
            </a:r>
            <a:r>
              <a:rPr lang="en-GB" sz="2000" dirty="0" smtClean="0"/>
              <a:t/>
            </a:r>
            <a:br>
              <a:rPr lang="en-GB" sz="2000" dirty="0" smtClean="0"/>
            </a:br>
            <a:r>
              <a:rPr lang="en-GB" sz="2000" dirty="0" smtClean="0"/>
              <a:t>      Law on Agricultural </a:t>
            </a:r>
            <a:r>
              <a:rPr lang="sr-Latn-RS" sz="2000" dirty="0" smtClean="0"/>
              <a:t>L</a:t>
            </a:r>
            <a:r>
              <a:rPr lang="en-GB" sz="2000" dirty="0" smtClean="0"/>
              <a:t>and (</a:t>
            </a:r>
            <a:r>
              <a:rPr lang="sr-Latn-RS" sz="2000" dirty="0" smtClean="0"/>
              <a:t>OG </a:t>
            </a:r>
            <a:r>
              <a:rPr lang="en-GB" sz="2000" dirty="0" smtClean="0"/>
              <a:t>of FB</a:t>
            </a:r>
            <a:r>
              <a:rPr lang="sr-Latn-RS" sz="2000" dirty="0" smtClean="0"/>
              <a:t>&amp;</a:t>
            </a:r>
            <a:r>
              <a:rPr lang="en-GB" sz="2000" dirty="0" smtClean="0"/>
              <a:t>H</a:t>
            </a:r>
            <a:r>
              <a:rPr lang="en-GB" sz="2000" dirty="0" smtClean="0"/>
              <a:t>, No. 7/13)</a:t>
            </a:r>
            <a:br>
              <a:rPr lang="en-GB" sz="2000" dirty="0" smtClean="0"/>
            </a:br>
            <a:r>
              <a:rPr lang="en-GB" sz="2000" dirty="0" smtClean="0"/>
              <a:t>      Law on Environmental </a:t>
            </a:r>
            <a:r>
              <a:rPr lang="sr-Latn-RS" sz="2000" dirty="0" smtClean="0"/>
              <a:t>P</a:t>
            </a:r>
            <a:r>
              <a:rPr lang="en-GB" sz="2000" dirty="0" err="1" smtClean="0"/>
              <a:t>rotection</a:t>
            </a:r>
            <a:r>
              <a:rPr lang="en-GB" sz="2000" dirty="0" smtClean="0"/>
              <a:t> (O</a:t>
            </a:r>
            <a:r>
              <a:rPr lang="sr-Latn-RS" sz="2000" dirty="0" smtClean="0"/>
              <a:t>G of </a:t>
            </a:r>
            <a:r>
              <a:rPr lang="en-GB" sz="2000" dirty="0" smtClean="0"/>
              <a:t>B</a:t>
            </a:r>
            <a:r>
              <a:rPr lang="sr-Latn-RS" sz="2000" dirty="0" smtClean="0"/>
              <a:t>&amp;</a:t>
            </a:r>
            <a:r>
              <a:rPr lang="en-GB" sz="2000" dirty="0" smtClean="0"/>
              <a:t>H</a:t>
            </a:r>
            <a:r>
              <a:rPr lang="en-GB" sz="2000" dirty="0" smtClean="0"/>
              <a:t>, No. 33/03)</a:t>
            </a:r>
            <a:br>
              <a:rPr lang="en-GB" sz="2000" dirty="0" smtClean="0"/>
            </a:br>
            <a:r>
              <a:rPr lang="en-GB" sz="2000" dirty="0" smtClean="0"/>
              <a:t>In addition to these two laws, soil protection is covered by strategic </a:t>
            </a:r>
            <a:r>
              <a:rPr lang="en-GB" sz="2000" dirty="0" smtClean="0"/>
              <a:t>documents:</a:t>
            </a:r>
            <a:r>
              <a:rPr lang="en-GB" sz="2000" dirty="0" smtClean="0"/>
              <a:t/>
            </a:r>
            <a:br>
              <a:rPr lang="en-GB" sz="2000" dirty="0" smtClean="0"/>
            </a:br>
            <a:r>
              <a:rPr lang="en-GB" sz="2000" dirty="0" smtClean="0"/>
              <a:t>       Agricultural </a:t>
            </a:r>
            <a:r>
              <a:rPr lang="sr-Latn-RS" sz="2000" dirty="0" smtClean="0"/>
              <a:t>L</a:t>
            </a:r>
            <a:r>
              <a:rPr lang="en-GB" sz="2000" dirty="0" smtClean="0"/>
              <a:t>and </a:t>
            </a:r>
            <a:r>
              <a:rPr lang="sr-Latn-RS" sz="2000" dirty="0" smtClean="0"/>
              <a:t>M</a:t>
            </a:r>
            <a:r>
              <a:rPr lang="en-GB" sz="2000" dirty="0" err="1" smtClean="0"/>
              <a:t>anagement</a:t>
            </a:r>
            <a:r>
              <a:rPr lang="en-GB" sz="2000" dirty="0" smtClean="0"/>
              <a:t> </a:t>
            </a:r>
            <a:r>
              <a:rPr lang="sr-Latn-RS" sz="2000" dirty="0" smtClean="0"/>
              <a:t>S</a:t>
            </a:r>
            <a:r>
              <a:rPr lang="en-GB" sz="2000" dirty="0" err="1" smtClean="0"/>
              <a:t>trategy</a:t>
            </a:r>
            <a:r>
              <a:rPr lang="en-GB" sz="2000" dirty="0" smtClean="0"/>
              <a:t> </a:t>
            </a:r>
            <a:r>
              <a:rPr lang="en-GB" sz="2000" dirty="0" smtClean="0"/>
              <a:t>(2011)</a:t>
            </a:r>
            <a:br>
              <a:rPr lang="en-GB" sz="2000" dirty="0" smtClean="0"/>
            </a:br>
            <a:r>
              <a:rPr lang="en-GB" sz="2000" dirty="0" smtClean="0"/>
              <a:t>       Federal </a:t>
            </a:r>
            <a:r>
              <a:rPr lang="sr-Latn-RS" sz="2000" dirty="0" smtClean="0"/>
              <a:t>E</a:t>
            </a:r>
            <a:r>
              <a:rPr lang="en-GB" sz="2000" dirty="0" err="1" smtClean="0"/>
              <a:t>nvironmental</a:t>
            </a:r>
            <a:r>
              <a:rPr lang="en-GB" sz="2000" dirty="0" smtClean="0"/>
              <a:t> </a:t>
            </a:r>
            <a:r>
              <a:rPr lang="sr-Latn-RS" sz="2000" dirty="0" smtClean="0"/>
              <a:t>P</a:t>
            </a:r>
            <a:r>
              <a:rPr lang="en-GB" sz="2000" dirty="0" err="1" smtClean="0"/>
              <a:t>rotection</a:t>
            </a:r>
            <a:r>
              <a:rPr lang="en-GB" sz="2000" dirty="0" smtClean="0"/>
              <a:t> </a:t>
            </a:r>
            <a:r>
              <a:rPr lang="en-GB" sz="2000" dirty="0" smtClean="0"/>
              <a:t>Strategy 2008-2018</a:t>
            </a:r>
            <a:endParaRPr lang="en-GB"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5786" y="785794"/>
            <a:ext cx="8072494" cy="642942"/>
          </a:xfrm>
        </p:spPr>
        <p:txBody>
          <a:bodyPr/>
          <a:lstStyle/>
          <a:p>
            <a:pPr lvl="1" algn="l"/>
            <a:r>
              <a:rPr lang="nb-NO" sz="2400" b="1" dirty="0" smtClean="0">
                <a:solidFill>
                  <a:schemeClr val="accent1">
                    <a:lumMod val="10000"/>
                  </a:schemeClr>
                </a:solidFill>
              </a:rPr>
              <a:t>Croatia</a:t>
            </a:r>
            <a:r>
              <a:rPr lang="sr-Latn-RS" sz="2400" b="1" dirty="0" smtClean="0">
                <a:solidFill>
                  <a:schemeClr val="accent1">
                    <a:lumMod val="10000"/>
                  </a:schemeClr>
                </a:solidFill>
              </a:rPr>
              <a:t/>
            </a:r>
            <a:br>
              <a:rPr lang="sr-Latn-RS" sz="2400" b="1" dirty="0" smtClean="0">
                <a:solidFill>
                  <a:schemeClr val="accent1">
                    <a:lumMod val="10000"/>
                  </a:schemeClr>
                </a:solidFill>
              </a:rPr>
            </a:br>
            <a:r>
              <a:rPr lang="sr-Latn-RS" sz="1800" dirty="0" smtClean="0">
                <a:solidFill>
                  <a:schemeClr val="accent1">
                    <a:lumMod val="10000"/>
                  </a:schemeClr>
                </a:solidFill>
              </a:rPr>
              <a:t>Croatia’s accession to the status of the EU harmonized much of its legislation.</a:t>
            </a:r>
            <a:endParaRPr lang="en-US" sz="2400" dirty="0">
              <a:solidFill>
                <a:schemeClr val="accent1">
                  <a:lumMod val="10000"/>
                </a:schemeClr>
              </a:solidFill>
            </a:endParaRPr>
          </a:p>
        </p:txBody>
      </p:sp>
      <p:sp>
        <p:nvSpPr>
          <p:cNvPr id="5" name="Content Placeholder 4"/>
          <p:cNvSpPr>
            <a:spLocks noGrp="1"/>
          </p:cNvSpPr>
          <p:nvPr>
            <p:ph idx="1"/>
          </p:nvPr>
        </p:nvSpPr>
        <p:spPr>
          <a:xfrm>
            <a:off x="1000100" y="1500174"/>
            <a:ext cx="7786742" cy="4857784"/>
          </a:xfrm>
        </p:spPr>
        <p:txBody>
          <a:bodyPr/>
          <a:lstStyle/>
          <a:p>
            <a:pPr>
              <a:spcBef>
                <a:spcPts val="0"/>
              </a:spcBef>
              <a:buNone/>
            </a:pPr>
            <a:r>
              <a:rPr lang="nb-NO" sz="2000" b="1" i="1" dirty="0" smtClean="0"/>
              <a:t>Legal framework of water resources</a:t>
            </a:r>
            <a:endParaRPr lang="sr-Latn-RS" sz="2000" b="1" i="1" dirty="0" smtClean="0"/>
          </a:p>
          <a:p>
            <a:pPr>
              <a:spcBef>
                <a:spcPts val="0"/>
              </a:spcBef>
              <a:buNone/>
            </a:pPr>
            <a:r>
              <a:rPr lang="sr-Latn-RS" sz="2000" dirty="0" smtClean="0"/>
              <a:t>Water </a:t>
            </a:r>
            <a:r>
              <a:rPr lang="sr-Latn-RS" sz="2000" dirty="0" smtClean="0"/>
              <a:t>legislation </a:t>
            </a:r>
            <a:r>
              <a:rPr lang="sr-Latn-RS" sz="2000" dirty="0" smtClean="0"/>
              <a:t>and </a:t>
            </a:r>
            <a:r>
              <a:rPr lang="sr-Latn-RS" sz="2000" dirty="0" smtClean="0"/>
              <a:t>poli</a:t>
            </a:r>
            <a:r>
              <a:rPr lang="en-GB" sz="2000" dirty="0" smtClean="0"/>
              <a:t>c</a:t>
            </a:r>
            <a:r>
              <a:rPr lang="sr-Latn-RS" sz="2000" dirty="0" smtClean="0"/>
              <a:t>y in Croatia </a:t>
            </a:r>
            <a:r>
              <a:rPr lang="sr-Latn-RS" sz="2000" dirty="0" smtClean="0"/>
              <a:t>include</a:t>
            </a:r>
            <a:endParaRPr lang="sr-Latn-RS" sz="2000" dirty="0" smtClean="0"/>
          </a:p>
          <a:p>
            <a:pPr lvl="0">
              <a:spcBef>
                <a:spcPts val="0"/>
              </a:spcBef>
            </a:pPr>
            <a:r>
              <a:rPr lang="en-US" sz="2000" dirty="0" smtClean="0"/>
              <a:t>Law on Waters</a:t>
            </a:r>
            <a:r>
              <a:rPr lang="sr-Latn-RS" sz="2000" dirty="0" smtClean="0"/>
              <a:t> RC </a:t>
            </a:r>
            <a:r>
              <a:rPr lang="en-US" sz="2000" dirty="0" smtClean="0"/>
              <a:t>(</a:t>
            </a:r>
            <a:r>
              <a:rPr lang="sr-Latn-RS" sz="2000" dirty="0" smtClean="0"/>
              <a:t>OG </a:t>
            </a:r>
            <a:r>
              <a:rPr lang="en-US" sz="2000" dirty="0" smtClean="0"/>
              <a:t>4/14</a:t>
            </a:r>
            <a:r>
              <a:rPr lang="en-US" sz="2000" dirty="0" smtClean="0"/>
              <a:t>)</a:t>
            </a:r>
          </a:p>
          <a:p>
            <a:pPr lvl="0">
              <a:spcBef>
                <a:spcPts val="0"/>
              </a:spcBef>
            </a:pPr>
            <a:r>
              <a:rPr lang="en-US" sz="2000" dirty="0" smtClean="0"/>
              <a:t>Law on </a:t>
            </a:r>
            <a:r>
              <a:rPr lang="sr-Latn-RS" sz="2000" dirty="0" smtClean="0"/>
              <a:t>F</a:t>
            </a:r>
            <a:r>
              <a:rPr lang="en-US" sz="2000" dirty="0" err="1" smtClean="0"/>
              <a:t>inancing</a:t>
            </a:r>
            <a:r>
              <a:rPr lang="en-US" sz="2000" dirty="0" smtClean="0"/>
              <a:t> </a:t>
            </a:r>
            <a:r>
              <a:rPr lang="sr-Latn-RS" sz="2000" dirty="0" smtClean="0"/>
              <a:t>W</a:t>
            </a:r>
            <a:r>
              <a:rPr lang="en-US" sz="2000" dirty="0" err="1" smtClean="0"/>
              <a:t>ater</a:t>
            </a:r>
            <a:r>
              <a:rPr lang="en-US" sz="2000" dirty="0" smtClean="0"/>
              <a:t> </a:t>
            </a:r>
            <a:r>
              <a:rPr lang="sr-Latn-RS" sz="2000" dirty="0" smtClean="0"/>
              <a:t>M</a:t>
            </a:r>
            <a:r>
              <a:rPr lang="en-US" sz="2000" dirty="0" err="1" smtClean="0"/>
              <a:t>anagement</a:t>
            </a:r>
            <a:r>
              <a:rPr lang="en-US" sz="2000" dirty="0" smtClean="0"/>
              <a:t> (</a:t>
            </a:r>
            <a:r>
              <a:rPr lang="sr-Latn-RS" sz="2000" dirty="0" smtClean="0"/>
              <a:t>OG </a:t>
            </a:r>
            <a:r>
              <a:rPr lang="en-US" sz="2000" dirty="0" smtClean="0"/>
              <a:t>54/14</a:t>
            </a:r>
            <a:r>
              <a:rPr lang="en-US" sz="2000" dirty="0" smtClean="0"/>
              <a:t>) </a:t>
            </a:r>
            <a:endParaRPr lang="sr-Latn-RS" sz="2000" dirty="0" smtClean="0"/>
          </a:p>
          <a:p>
            <a:pPr lvl="0">
              <a:spcBef>
                <a:spcPts val="0"/>
              </a:spcBef>
            </a:pPr>
            <a:r>
              <a:rPr lang="en-US" sz="2000" dirty="0" smtClean="0"/>
              <a:t>Water </a:t>
            </a:r>
            <a:r>
              <a:rPr lang="sr-Latn-RS" sz="2000" dirty="0" smtClean="0"/>
              <a:t>M</a:t>
            </a:r>
            <a:r>
              <a:rPr lang="en-US" sz="2000" dirty="0" err="1" smtClean="0"/>
              <a:t>anagement</a:t>
            </a:r>
            <a:r>
              <a:rPr lang="en-US" sz="2000" dirty="0" smtClean="0"/>
              <a:t> </a:t>
            </a:r>
            <a:r>
              <a:rPr lang="sr-Latn-RS" sz="2000" dirty="0" smtClean="0"/>
              <a:t>S</a:t>
            </a:r>
            <a:r>
              <a:rPr lang="en-US" sz="2000" dirty="0" err="1" smtClean="0"/>
              <a:t>trategy</a:t>
            </a:r>
            <a:r>
              <a:rPr lang="en-US" sz="2000" b="1" dirty="0" smtClean="0"/>
              <a:t> </a:t>
            </a:r>
            <a:r>
              <a:rPr lang="en-US" sz="2000" dirty="0" smtClean="0"/>
              <a:t>(</a:t>
            </a:r>
            <a:r>
              <a:rPr lang="sr-Latn-RS" sz="2000" dirty="0" smtClean="0"/>
              <a:t>OG</a:t>
            </a:r>
            <a:r>
              <a:rPr lang="en-US" sz="2000" dirty="0" smtClean="0"/>
              <a:t> </a:t>
            </a:r>
            <a:r>
              <a:rPr lang="en-US" sz="2000" dirty="0" smtClean="0"/>
              <a:t>91/08)</a:t>
            </a:r>
          </a:p>
          <a:p>
            <a:pPr>
              <a:spcBef>
                <a:spcPts val="0"/>
              </a:spcBef>
            </a:pPr>
            <a:r>
              <a:rPr lang="sr-Latn-RS" sz="2000" dirty="0" smtClean="0"/>
              <a:t>Water </a:t>
            </a:r>
            <a:r>
              <a:rPr lang="sr-Latn-RS" sz="2000" dirty="0" smtClean="0"/>
              <a:t>Management </a:t>
            </a:r>
            <a:r>
              <a:rPr lang="sr-Latn-RS" sz="2000" dirty="0" smtClean="0"/>
              <a:t>P</a:t>
            </a:r>
            <a:r>
              <a:rPr lang="sr-Latn-RS" sz="2000" dirty="0" smtClean="0"/>
              <a:t>lan </a:t>
            </a:r>
            <a:r>
              <a:rPr lang="en-GB" sz="2000" dirty="0" smtClean="0"/>
              <a:t>2016-2021</a:t>
            </a:r>
            <a:endParaRPr lang="sr-Latn-RS" sz="2000" b="1" i="1" dirty="0" smtClean="0"/>
          </a:p>
          <a:p>
            <a:pPr>
              <a:spcBef>
                <a:spcPts val="0"/>
              </a:spcBef>
              <a:buNone/>
            </a:pPr>
            <a:endParaRPr lang="sr-Latn-RS" sz="900" b="1" i="1" dirty="0" smtClean="0"/>
          </a:p>
          <a:p>
            <a:pPr>
              <a:spcBef>
                <a:spcPts val="0"/>
              </a:spcBef>
              <a:buNone/>
            </a:pPr>
            <a:r>
              <a:rPr lang="nb-NO" sz="2000" b="1" i="1" dirty="0" smtClean="0"/>
              <a:t>Legal framework of soil resources</a:t>
            </a:r>
            <a:endParaRPr lang="en-US" sz="2000" dirty="0" smtClean="0"/>
          </a:p>
          <a:p>
            <a:pPr>
              <a:spcBef>
                <a:spcPts val="0"/>
              </a:spcBef>
              <a:buNone/>
            </a:pPr>
            <a:r>
              <a:rPr lang="en-GB" sz="2000" dirty="0" smtClean="0"/>
              <a:t>The laws covering the protection of soil in Croatia are:</a:t>
            </a:r>
            <a:endParaRPr lang="en-US" sz="2000" dirty="0" smtClean="0"/>
          </a:p>
          <a:p>
            <a:pPr lvl="0">
              <a:spcBef>
                <a:spcPts val="0"/>
              </a:spcBef>
            </a:pPr>
            <a:r>
              <a:rPr lang="nb-NO" sz="2000" dirty="0" smtClean="0"/>
              <a:t>Agricultural </a:t>
            </a:r>
            <a:r>
              <a:rPr lang="sr-Latn-RS" sz="2000" dirty="0" smtClean="0"/>
              <a:t>L</a:t>
            </a:r>
            <a:r>
              <a:rPr lang="nb-NO" sz="2000" dirty="0" smtClean="0"/>
              <a:t>and </a:t>
            </a:r>
            <a:r>
              <a:rPr lang="nb-NO" sz="2000" dirty="0" smtClean="0"/>
              <a:t>Act </a:t>
            </a:r>
            <a:r>
              <a:rPr lang="nb-NO" sz="2000" dirty="0" smtClean="0"/>
              <a:t>(</a:t>
            </a:r>
            <a:r>
              <a:rPr lang="sr-Latn-RS" sz="2000" dirty="0" smtClean="0"/>
              <a:t>OG</a:t>
            </a:r>
            <a:r>
              <a:rPr lang="nb-NO" sz="2000" dirty="0" smtClean="0"/>
              <a:t> </a:t>
            </a:r>
            <a:r>
              <a:rPr lang="nb-NO" sz="2000" dirty="0" smtClean="0"/>
              <a:t>39/13)</a:t>
            </a:r>
            <a:endParaRPr lang="en-US" sz="2000" dirty="0" smtClean="0"/>
          </a:p>
          <a:p>
            <a:pPr lvl="0">
              <a:spcBef>
                <a:spcPts val="0"/>
              </a:spcBef>
            </a:pPr>
            <a:r>
              <a:rPr lang="nb-NO" sz="2000" dirty="0" smtClean="0"/>
              <a:t>Environmental Protection Act </a:t>
            </a:r>
            <a:r>
              <a:rPr lang="nb-NO" sz="2000" dirty="0" smtClean="0"/>
              <a:t>(</a:t>
            </a:r>
            <a:r>
              <a:rPr lang="sr-Latn-RS" sz="2000" dirty="0" smtClean="0"/>
              <a:t>OG</a:t>
            </a:r>
            <a:r>
              <a:rPr lang="en-GB" sz="2000" dirty="0" smtClean="0"/>
              <a:t> </a:t>
            </a:r>
            <a:r>
              <a:rPr lang="nb-NO" sz="2000" dirty="0" smtClean="0"/>
              <a:t>78/15)</a:t>
            </a:r>
            <a:r>
              <a:rPr lang="sr-Latn-RS" sz="2000" dirty="0" smtClean="0"/>
              <a:t>,</a:t>
            </a:r>
          </a:p>
          <a:p>
            <a:pPr lvl="0">
              <a:spcBef>
                <a:spcPts val="0"/>
              </a:spcBef>
              <a:buNone/>
            </a:pPr>
            <a:r>
              <a:rPr lang="en-GB" sz="2000" dirty="0" smtClean="0"/>
              <a:t>and regulations:</a:t>
            </a:r>
            <a:endParaRPr lang="en-US" sz="2000" dirty="0" smtClean="0"/>
          </a:p>
          <a:p>
            <a:pPr lvl="0">
              <a:spcBef>
                <a:spcPts val="0"/>
              </a:spcBef>
            </a:pPr>
            <a:r>
              <a:rPr lang="nb-NO" sz="2000" dirty="0" smtClean="0"/>
              <a:t>Regulations on the </a:t>
            </a:r>
            <a:r>
              <a:rPr lang="sr-Latn-RS" sz="2000" dirty="0" smtClean="0"/>
              <a:t>M</a:t>
            </a:r>
            <a:r>
              <a:rPr lang="nb-NO" sz="2000" dirty="0" smtClean="0"/>
              <a:t>ethodology </a:t>
            </a:r>
            <a:r>
              <a:rPr lang="nb-NO" sz="2000" dirty="0" smtClean="0"/>
              <a:t>for the </a:t>
            </a:r>
            <a:r>
              <a:rPr lang="sr-Latn-RS" sz="2000" dirty="0" smtClean="0"/>
              <a:t>M</a:t>
            </a:r>
            <a:r>
              <a:rPr lang="nb-NO" sz="2000" dirty="0" smtClean="0"/>
              <a:t>onitoring </a:t>
            </a:r>
            <a:r>
              <a:rPr lang="nb-NO" sz="2000" dirty="0" smtClean="0"/>
              <a:t>of </a:t>
            </a:r>
            <a:r>
              <a:rPr lang="sr-Latn-RS" sz="2000" dirty="0" smtClean="0"/>
              <a:t>A</a:t>
            </a:r>
            <a:r>
              <a:rPr lang="nb-NO" sz="2000" dirty="0" smtClean="0"/>
              <a:t>gricultural </a:t>
            </a:r>
            <a:r>
              <a:rPr lang="sr-Latn-RS" sz="2000" dirty="0" smtClean="0"/>
              <a:t>L</a:t>
            </a:r>
            <a:r>
              <a:rPr lang="nb-NO" sz="2000" dirty="0" smtClean="0"/>
              <a:t>and</a:t>
            </a:r>
            <a:r>
              <a:rPr lang="nb-NO" sz="2000" dirty="0" smtClean="0"/>
              <a:t>, </a:t>
            </a:r>
            <a:r>
              <a:rPr lang="sr-Latn-RS" sz="2000" dirty="0" smtClean="0"/>
              <a:t>OG</a:t>
            </a:r>
            <a:r>
              <a:rPr lang="nb-NO" sz="2000" dirty="0" smtClean="0"/>
              <a:t> </a:t>
            </a:r>
            <a:r>
              <a:rPr lang="nb-NO" sz="2000" dirty="0" smtClean="0"/>
              <a:t>43/14</a:t>
            </a:r>
            <a:endParaRPr lang="en-US" sz="2000" dirty="0" smtClean="0"/>
          </a:p>
          <a:p>
            <a:pPr lvl="0">
              <a:spcBef>
                <a:spcPts val="0"/>
              </a:spcBef>
            </a:pPr>
            <a:r>
              <a:rPr lang="nb-NO" sz="2000" dirty="0" smtClean="0"/>
              <a:t>Regulation on the </a:t>
            </a:r>
            <a:r>
              <a:rPr lang="sr-Latn-RS" sz="2000" dirty="0" smtClean="0"/>
              <a:t>P</a:t>
            </a:r>
            <a:r>
              <a:rPr lang="nb-NO" sz="2000" dirty="0" smtClean="0"/>
              <a:t>rotection </a:t>
            </a:r>
            <a:r>
              <a:rPr lang="nb-NO" sz="2000" dirty="0" smtClean="0"/>
              <a:t>of </a:t>
            </a:r>
            <a:r>
              <a:rPr lang="sr-Latn-RS" sz="2000" dirty="0" smtClean="0"/>
              <a:t>A</a:t>
            </a:r>
            <a:r>
              <a:rPr lang="nb-NO" sz="2000" dirty="0" smtClean="0"/>
              <a:t>gricultural </a:t>
            </a:r>
            <a:r>
              <a:rPr lang="sr-Latn-RS" sz="2000" dirty="0" smtClean="0"/>
              <a:t>L</a:t>
            </a:r>
            <a:r>
              <a:rPr lang="nb-NO" sz="2000" dirty="0" smtClean="0"/>
              <a:t>and </a:t>
            </a:r>
            <a:r>
              <a:rPr lang="nb-NO" sz="2000" dirty="0" smtClean="0"/>
              <a:t>from </a:t>
            </a:r>
            <a:r>
              <a:rPr lang="sr-Latn-RS" sz="2000" dirty="0" smtClean="0"/>
              <a:t>P</a:t>
            </a:r>
            <a:r>
              <a:rPr lang="nb-NO" sz="2000" dirty="0" smtClean="0"/>
              <a:t>ollution</a:t>
            </a:r>
            <a:r>
              <a:rPr lang="nb-NO" sz="2000" dirty="0" smtClean="0"/>
              <a:t>, </a:t>
            </a:r>
            <a:r>
              <a:rPr lang="sr-Latn-RS" sz="2000" dirty="0" smtClean="0"/>
              <a:t>OG</a:t>
            </a:r>
            <a:r>
              <a:rPr lang="nb-NO" sz="2000" dirty="0" smtClean="0"/>
              <a:t> </a:t>
            </a:r>
            <a:r>
              <a:rPr lang="nb-NO" sz="2000" dirty="0" smtClean="0"/>
              <a:t>9/14</a:t>
            </a:r>
            <a:endParaRPr lang="en-US" sz="2000" dirty="0" smtClean="0"/>
          </a:p>
          <a:p>
            <a:pPr>
              <a:spcBef>
                <a:spcPts val="0"/>
              </a:spcBef>
            </a:pPr>
            <a:endParaRPr lang="sr-Latn-RS" sz="2000" b="1" i="1" dirty="0" smtClean="0"/>
          </a:p>
          <a:p>
            <a:pPr>
              <a:spcBef>
                <a:spcPts val="0"/>
              </a:spcBef>
            </a:pP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714356"/>
            <a:ext cx="7572428" cy="511156"/>
          </a:xfrm>
        </p:spPr>
        <p:txBody>
          <a:bodyPr/>
          <a:lstStyle/>
          <a:p>
            <a:pPr lvl="1" algn="l"/>
            <a:r>
              <a:rPr lang="nb-NO" sz="2400" b="1" dirty="0" smtClean="0"/>
              <a:t>Macedonia</a:t>
            </a:r>
            <a:endParaRPr lang="en-US" sz="2400" dirty="0"/>
          </a:p>
        </p:txBody>
      </p:sp>
      <p:sp>
        <p:nvSpPr>
          <p:cNvPr id="3" name="Content Placeholder 2"/>
          <p:cNvSpPr>
            <a:spLocks noGrp="1"/>
          </p:cNvSpPr>
          <p:nvPr>
            <p:ph idx="1"/>
          </p:nvPr>
        </p:nvSpPr>
        <p:spPr>
          <a:xfrm>
            <a:off x="785754" y="1428736"/>
            <a:ext cx="8072526" cy="4786346"/>
          </a:xfrm>
        </p:spPr>
        <p:txBody>
          <a:bodyPr/>
          <a:lstStyle/>
          <a:p>
            <a:pPr>
              <a:spcBef>
                <a:spcPts val="0"/>
              </a:spcBef>
              <a:buNone/>
            </a:pPr>
            <a:r>
              <a:rPr lang="nb-NO" sz="2000" b="1" i="1" dirty="0" smtClean="0"/>
              <a:t>Legal framework of water resources</a:t>
            </a:r>
            <a:endParaRPr lang="en-US" sz="2000" dirty="0" smtClean="0"/>
          </a:p>
          <a:p>
            <a:pPr>
              <a:spcBef>
                <a:spcPts val="0"/>
              </a:spcBef>
              <a:buNone/>
            </a:pPr>
            <a:r>
              <a:rPr lang="en-GB" sz="2000" dirty="0" smtClean="0"/>
              <a:t>The laws of some of the regulations that directly regulate the field of water are:</a:t>
            </a:r>
          </a:p>
          <a:p>
            <a:pPr>
              <a:spcBef>
                <a:spcPts val="0"/>
              </a:spcBef>
            </a:pPr>
            <a:r>
              <a:rPr lang="en-US" sz="2000" dirty="0" smtClean="0"/>
              <a:t>Law on Waters (</a:t>
            </a:r>
            <a:r>
              <a:rPr lang="en-US" sz="2000" dirty="0" smtClean="0"/>
              <a:t>O</a:t>
            </a:r>
            <a:r>
              <a:rPr lang="sr-Latn-RS" sz="2000" dirty="0" smtClean="0"/>
              <a:t>G</a:t>
            </a:r>
            <a:r>
              <a:rPr lang="en-US" sz="2000" dirty="0" smtClean="0"/>
              <a:t> </a:t>
            </a:r>
            <a:r>
              <a:rPr lang="en-US" sz="2000" dirty="0" smtClean="0"/>
              <a:t>51/11)</a:t>
            </a:r>
          </a:p>
          <a:p>
            <a:pPr lvl="0">
              <a:spcBef>
                <a:spcPts val="0"/>
              </a:spcBef>
            </a:pPr>
            <a:r>
              <a:rPr lang="en-US" sz="2000" dirty="0" smtClean="0"/>
              <a:t>Law on Water Management (</a:t>
            </a:r>
            <a:r>
              <a:rPr lang="en-US" sz="2000" dirty="0" smtClean="0"/>
              <a:t>O</a:t>
            </a:r>
            <a:r>
              <a:rPr lang="sr-Latn-RS" sz="2000" dirty="0" smtClean="0"/>
              <a:t>G </a:t>
            </a:r>
            <a:r>
              <a:rPr lang="en-US" sz="2000" dirty="0" smtClean="0"/>
              <a:t>103/08</a:t>
            </a:r>
            <a:r>
              <a:rPr lang="en-US" sz="2000" dirty="0" smtClean="0"/>
              <a:t>)</a:t>
            </a:r>
            <a:endParaRPr lang="sr-Latn-RS" sz="2000" dirty="0" smtClean="0"/>
          </a:p>
          <a:p>
            <a:pPr lvl="0">
              <a:spcBef>
                <a:spcPts val="0"/>
              </a:spcBef>
            </a:pPr>
            <a:r>
              <a:rPr lang="en-US" sz="2000" dirty="0" smtClean="0"/>
              <a:t>Rulebook on the </a:t>
            </a:r>
            <a:r>
              <a:rPr lang="sr-Latn-RS" sz="2000" dirty="0" smtClean="0"/>
              <a:t>C</a:t>
            </a:r>
            <a:r>
              <a:rPr lang="en-US" sz="2000" dirty="0" err="1" smtClean="0"/>
              <a:t>ontent</a:t>
            </a:r>
            <a:r>
              <a:rPr lang="en-US" sz="2000" dirty="0" smtClean="0"/>
              <a:t> </a:t>
            </a:r>
            <a:r>
              <a:rPr lang="en-US" sz="2000" dirty="0" smtClean="0"/>
              <a:t>and </a:t>
            </a:r>
            <a:r>
              <a:rPr lang="sr-Latn-RS" sz="2000" dirty="0" smtClean="0"/>
              <a:t>M</a:t>
            </a:r>
            <a:r>
              <a:rPr lang="en-US" sz="2000" dirty="0" err="1" smtClean="0"/>
              <a:t>ethod</a:t>
            </a:r>
            <a:r>
              <a:rPr lang="en-US" sz="2000" dirty="0" smtClean="0"/>
              <a:t> </a:t>
            </a:r>
            <a:r>
              <a:rPr lang="en-US" sz="2000" dirty="0" smtClean="0"/>
              <a:t>of </a:t>
            </a:r>
            <a:r>
              <a:rPr lang="sr-Latn-RS" sz="2000" dirty="0" smtClean="0"/>
              <a:t>P</a:t>
            </a:r>
            <a:r>
              <a:rPr lang="en-US" sz="2000" dirty="0" err="1" smtClean="0"/>
              <a:t>reparing</a:t>
            </a:r>
            <a:r>
              <a:rPr lang="en-US" sz="2000" dirty="0" smtClean="0"/>
              <a:t> </a:t>
            </a:r>
            <a:r>
              <a:rPr lang="sr-Latn-RS" sz="2000" dirty="0" smtClean="0"/>
              <a:t>M</a:t>
            </a:r>
            <a:r>
              <a:rPr lang="en-US" sz="2000" dirty="0" err="1" smtClean="0"/>
              <a:t>anagement</a:t>
            </a:r>
            <a:r>
              <a:rPr lang="en-US" sz="2000" dirty="0" smtClean="0"/>
              <a:t> </a:t>
            </a:r>
            <a:r>
              <a:rPr lang="sr-Latn-RS" sz="2000" dirty="0" smtClean="0"/>
              <a:t>P</a:t>
            </a:r>
            <a:r>
              <a:rPr lang="en-US" sz="2000" dirty="0" err="1" smtClean="0"/>
              <a:t>lans</a:t>
            </a:r>
            <a:r>
              <a:rPr lang="en-US" sz="2000" dirty="0" smtClean="0"/>
              <a:t> </a:t>
            </a:r>
            <a:r>
              <a:rPr lang="en-US" sz="2000" dirty="0" smtClean="0"/>
              <a:t>for </a:t>
            </a:r>
            <a:r>
              <a:rPr lang="sr-Latn-RS" sz="2000" dirty="0" smtClean="0"/>
              <a:t>R</a:t>
            </a:r>
            <a:r>
              <a:rPr lang="en-US" sz="2000" dirty="0" err="1" smtClean="0"/>
              <a:t>iver</a:t>
            </a:r>
            <a:r>
              <a:rPr lang="en-US" sz="2000" dirty="0" smtClean="0"/>
              <a:t> </a:t>
            </a:r>
            <a:r>
              <a:rPr lang="sr-Latn-RS" sz="2000" dirty="0" smtClean="0"/>
              <a:t>B</a:t>
            </a:r>
            <a:r>
              <a:rPr lang="en-US" sz="2000" dirty="0" err="1" smtClean="0"/>
              <a:t>asins</a:t>
            </a:r>
            <a:r>
              <a:rPr lang="en-US" sz="2000" dirty="0" smtClean="0"/>
              <a:t> </a:t>
            </a:r>
            <a:r>
              <a:rPr lang="en-US" sz="2000" dirty="0" smtClean="0"/>
              <a:t>(</a:t>
            </a:r>
            <a:r>
              <a:rPr lang="en-US" sz="2000" dirty="0" smtClean="0"/>
              <a:t>O</a:t>
            </a:r>
            <a:r>
              <a:rPr lang="sr-Latn-RS" sz="2000" dirty="0" smtClean="0"/>
              <a:t>G </a:t>
            </a:r>
            <a:r>
              <a:rPr lang="en-US" sz="2000" dirty="0" smtClean="0"/>
              <a:t>148/09</a:t>
            </a:r>
            <a:r>
              <a:rPr lang="en-US" sz="2000" dirty="0" smtClean="0"/>
              <a:t>)</a:t>
            </a:r>
          </a:p>
          <a:p>
            <a:pPr lvl="0">
              <a:spcBef>
                <a:spcPts val="0"/>
              </a:spcBef>
            </a:pPr>
            <a:r>
              <a:rPr lang="en-US" sz="2000" dirty="0" smtClean="0"/>
              <a:t>Regulation on </a:t>
            </a:r>
            <a:r>
              <a:rPr lang="sr-Latn-RS" sz="2000" dirty="0" smtClean="0"/>
              <a:t>M</a:t>
            </a:r>
            <a:r>
              <a:rPr lang="en-US" sz="2000" dirty="0" err="1" smtClean="0"/>
              <a:t>ethodology</a:t>
            </a:r>
            <a:r>
              <a:rPr lang="en-US" sz="2000" dirty="0" smtClean="0"/>
              <a:t> </a:t>
            </a:r>
            <a:r>
              <a:rPr lang="en-US" sz="2000" dirty="0" smtClean="0"/>
              <a:t>for </a:t>
            </a:r>
            <a:r>
              <a:rPr lang="sr-Latn-RS" sz="2000" dirty="0" smtClean="0"/>
              <a:t>A</a:t>
            </a:r>
            <a:r>
              <a:rPr lang="en-US" sz="2000" dirty="0" err="1" smtClean="0"/>
              <a:t>ssessment</a:t>
            </a:r>
            <a:r>
              <a:rPr lang="en-US" sz="2000" dirty="0" smtClean="0"/>
              <a:t> </a:t>
            </a:r>
            <a:r>
              <a:rPr lang="en-US" sz="2000" dirty="0" smtClean="0"/>
              <a:t>of </a:t>
            </a:r>
            <a:r>
              <a:rPr lang="sr-Latn-RS" sz="2000" dirty="0" smtClean="0"/>
              <a:t>R</a:t>
            </a:r>
            <a:r>
              <a:rPr lang="en-US" sz="2000" dirty="0" err="1" smtClean="0"/>
              <a:t>iver</a:t>
            </a:r>
            <a:r>
              <a:rPr lang="en-US" sz="2000" dirty="0" smtClean="0"/>
              <a:t> </a:t>
            </a:r>
            <a:r>
              <a:rPr lang="sr-Latn-RS" sz="2000" dirty="0" smtClean="0"/>
              <a:t>B</a:t>
            </a:r>
            <a:r>
              <a:rPr lang="en-US" sz="2000" dirty="0" err="1" smtClean="0"/>
              <a:t>asins</a:t>
            </a:r>
            <a:r>
              <a:rPr lang="en-US" sz="2000" dirty="0" smtClean="0"/>
              <a:t> </a:t>
            </a:r>
            <a:r>
              <a:rPr lang="en-US" sz="2000" dirty="0" smtClean="0"/>
              <a:t>(</a:t>
            </a:r>
            <a:r>
              <a:rPr lang="en-US" sz="2000" dirty="0" smtClean="0"/>
              <a:t>O</a:t>
            </a:r>
            <a:r>
              <a:rPr lang="sr-Latn-RS" sz="2000" dirty="0" smtClean="0"/>
              <a:t>G</a:t>
            </a:r>
            <a:r>
              <a:rPr lang="en-US" sz="2000" dirty="0" smtClean="0"/>
              <a:t> 148/09</a:t>
            </a:r>
            <a:r>
              <a:rPr lang="en-US" sz="2000" dirty="0" smtClean="0"/>
              <a:t>)</a:t>
            </a:r>
            <a:endParaRPr lang="sr-Latn-RS" sz="2000" dirty="0" smtClean="0"/>
          </a:p>
          <a:p>
            <a:pPr>
              <a:spcBef>
                <a:spcPts val="0"/>
              </a:spcBef>
              <a:buNone/>
            </a:pPr>
            <a:endParaRPr lang="sr-Latn-RS" sz="2000" b="1" i="1" dirty="0" smtClean="0"/>
          </a:p>
          <a:p>
            <a:pPr>
              <a:spcBef>
                <a:spcPts val="0"/>
              </a:spcBef>
              <a:buNone/>
            </a:pPr>
            <a:r>
              <a:rPr lang="nb-NO" sz="2000" b="1" i="1" dirty="0" smtClean="0"/>
              <a:t>Legal framework of soil resources</a:t>
            </a:r>
            <a:endParaRPr lang="sr-Latn-RS" sz="2000" dirty="0" smtClean="0"/>
          </a:p>
          <a:p>
            <a:pPr>
              <a:spcBef>
                <a:spcPts val="0"/>
              </a:spcBef>
              <a:buNone/>
            </a:pPr>
            <a:r>
              <a:rPr lang="en-US" sz="2000" dirty="0" smtClean="0"/>
              <a:t>Soil protection in the Republic of Macedonia is regulated by several laws: </a:t>
            </a:r>
          </a:p>
          <a:p>
            <a:pPr lvl="0">
              <a:spcBef>
                <a:spcPts val="0"/>
              </a:spcBef>
            </a:pPr>
            <a:r>
              <a:rPr lang="en-US" sz="2000" dirty="0" smtClean="0"/>
              <a:t>Law on Agricultural Land (</a:t>
            </a:r>
            <a:r>
              <a:rPr lang="en-US" sz="2000" dirty="0" smtClean="0"/>
              <a:t>O</a:t>
            </a:r>
            <a:r>
              <a:rPr lang="sr-Latn-RS" sz="2000" dirty="0" smtClean="0"/>
              <a:t>G </a:t>
            </a:r>
            <a:r>
              <a:rPr lang="en-US" sz="2000" dirty="0" smtClean="0"/>
              <a:t>135/07)</a:t>
            </a:r>
            <a:endParaRPr lang="en-US" sz="2000" dirty="0" smtClean="0"/>
          </a:p>
          <a:p>
            <a:pPr lvl="0">
              <a:spcBef>
                <a:spcPts val="0"/>
              </a:spcBef>
            </a:pPr>
            <a:r>
              <a:rPr lang="en-US" sz="2000" dirty="0" smtClean="0"/>
              <a:t>Law on Environment </a:t>
            </a:r>
            <a:r>
              <a:rPr lang="en-US" sz="2000" dirty="0" smtClean="0"/>
              <a:t>(</a:t>
            </a:r>
            <a:r>
              <a:rPr lang="sr-Latn-RS" sz="2000" dirty="0" smtClean="0"/>
              <a:t>OG</a:t>
            </a:r>
            <a:r>
              <a:rPr lang="en-US" sz="2000" dirty="0" smtClean="0"/>
              <a:t> </a:t>
            </a:r>
            <a:r>
              <a:rPr lang="en-US" sz="2000" dirty="0" smtClean="0"/>
              <a:t>53/05, 81/05)</a:t>
            </a:r>
          </a:p>
          <a:p>
            <a:pPr lvl="0">
              <a:spcBef>
                <a:spcPts val="0"/>
              </a:spcBef>
            </a:pPr>
            <a:endParaRPr lang="en-US" sz="2000" dirty="0" smtClean="0"/>
          </a:p>
          <a:p>
            <a:pPr lvl="0">
              <a:spcBef>
                <a:spcPts val="0"/>
              </a:spcBef>
            </a:pPr>
            <a:endParaRPr lang="en-US" sz="2000" dirty="0" smtClean="0"/>
          </a:p>
          <a:p>
            <a:pPr>
              <a:spcBef>
                <a:spcPts val="0"/>
              </a:spcBef>
            </a:pP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857232"/>
            <a:ext cx="8229600" cy="439718"/>
          </a:xfrm>
        </p:spPr>
        <p:txBody>
          <a:bodyPr/>
          <a:lstStyle/>
          <a:p>
            <a:pPr algn="l"/>
            <a:r>
              <a:rPr lang="sr-Latn-RS" sz="2400" b="1" dirty="0" smtClean="0"/>
              <a:t>Montenegro</a:t>
            </a:r>
            <a:endParaRPr lang="en-US" sz="2400" b="1" dirty="0"/>
          </a:p>
        </p:txBody>
      </p:sp>
      <p:sp>
        <p:nvSpPr>
          <p:cNvPr id="3" name="Content Placeholder 2"/>
          <p:cNvSpPr>
            <a:spLocks noGrp="1"/>
          </p:cNvSpPr>
          <p:nvPr>
            <p:ph idx="1"/>
          </p:nvPr>
        </p:nvSpPr>
        <p:spPr>
          <a:xfrm>
            <a:off x="571472" y="1500174"/>
            <a:ext cx="8286808" cy="4525963"/>
          </a:xfrm>
        </p:spPr>
        <p:txBody>
          <a:bodyPr/>
          <a:lstStyle/>
          <a:p>
            <a:pPr>
              <a:lnSpc>
                <a:spcPct val="85000"/>
              </a:lnSpc>
              <a:spcBef>
                <a:spcPts val="0"/>
              </a:spcBef>
              <a:buNone/>
            </a:pPr>
            <a:r>
              <a:rPr lang="nb-NO" sz="2000" b="1" i="1" dirty="0" smtClean="0"/>
              <a:t>Legal framework of water resources</a:t>
            </a:r>
            <a:endParaRPr lang="en-US" sz="2000" dirty="0" smtClean="0"/>
          </a:p>
          <a:p>
            <a:pPr>
              <a:lnSpc>
                <a:spcPct val="85000"/>
              </a:lnSpc>
              <a:spcBef>
                <a:spcPts val="0"/>
              </a:spcBef>
              <a:buNone/>
            </a:pPr>
            <a:r>
              <a:rPr lang="nb-NO" sz="2000" dirty="0" smtClean="0"/>
              <a:t>The basic laws in the context of water resources in Montenegro are:</a:t>
            </a:r>
            <a:endParaRPr lang="en-US" sz="2000" dirty="0" smtClean="0"/>
          </a:p>
          <a:p>
            <a:pPr lvl="0">
              <a:lnSpc>
                <a:spcPct val="85000"/>
              </a:lnSpc>
              <a:spcBef>
                <a:spcPts val="0"/>
              </a:spcBef>
            </a:pPr>
            <a:r>
              <a:rPr lang="nb-NO" sz="2000" dirty="0" smtClean="0"/>
              <a:t>Law on Waters </a:t>
            </a:r>
            <a:r>
              <a:rPr lang="nb-NO" sz="2000" dirty="0" smtClean="0"/>
              <a:t>(O</a:t>
            </a:r>
            <a:r>
              <a:rPr lang="sr-Latn-RS" sz="2000" dirty="0" smtClean="0"/>
              <a:t>G </a:t>
            </a:r>
            <a:r>
              <a:rPr lang="nb-NO" sz="2000" dirty="0" smtClean="0"/>
              <a:t>of</a:t>
            </a:r>
            <a:r>
              <a:rPr lang="sr-Latn-RS" sz="2000" dirty="0" smtClean="0"/>
              <a:t> RM</a:t>
            </a:r>
            <a:r>
              <a:rPr lang="nb-NO" sz="2000" dirty="0" smtClean="0"/>
              <a:t>, </a:t>
            </a:r>
            <a:r>
              <a:rPr lang="nb-NO" sz="2000" dirty="0" smtClean="0"/>
              <a:t>No. 48/15) </a:t>
            </a:r>
            <a:endParaRPr lang="en-US" sz="2000" dirty="0" smtClean="0"/>
          </a:p>
          <a:p>
            <a:pPr lvl="0">
              <a:lnSpc>
                <a:spcPct val="85000"/>
              </a:lnSpc>
              <a:spcBef>
                <a:spcPts val="0"/>
              </a:spcBef>
            </a:pPr>
            <a:r>
              <a:rPr lang="nb-NO" sz="2000" dirty="0" smtClean="0"/>
              <a:t>Law on </a:t>
            </a:r>
            <a:r>
              <a:rPr lang="sr-Latn-RS" sz="2000" dirty="0" smtClean="0"/>
              <a:t>the F</a:t>
            </a:r>
            <a:r>
              <a:rPr lang="nb-NO" sz="2000" dirty="0" smtClean="0"/>
              <a:t>inancing </a:t>
            </a:r>
            <a:r>
              <a:rPr lang="nb-NO" sz="2000" dirty="0" smtClean="0"/>
              <a:t>of </a:t>
            </a:r>
            <a:r>
              <a:rPr lang="sr-Latn-RS" sz="2000" dirty="0" smtClean="0"/>
              <a:t>W</a:t>
            </a:r>
            <a:r>
              <a:rPr lang="nb-NO" sz="2000" dirty="0" smtClean="0"/>
              <a:t>ater </a:t>
            </a:r>
            <a:r>
              <a:rPr lang="sr-Latn-RS" sz="2000" dirty="0" smtClean="0"/>
              <a:t>M</a:t>
            </a:r>
            <a:r>
              <a:rPr lang="nb-NO" sz="2000" dirty="0" smtClean="0"/>
              <a:t>anagement (O</a:t>
            </a:r>
            <a:r>
              <a:rPr lang="sr-Latn-RS" sz="2000" dirty="0" smtClean="0"/>
              <a:t>G of R</a:t>
            </a:r>
            <a:r>
              <a:rPr lang="nb-NO" sz="2000" dirty="0" smtClean="0"/>
              <a:t>M, </a:t>
            </a:r>
            <a:r>
              <a:rPr lang="nb-NO" sz="2000" dirty="0" smtClean="0"/>
              <a:t>No. 40/11)</a:t>
            </a:r>
            <a:endParaRPr lang="sr-Latn-RS" sz="2000" dirty="0" smtClean="0"/>
          </a:p>
          <a:p>
            <a:pPr lvl="0">
              <a:lnSpc>
                <a:spcPct val="85000"/>
              </a:lnSpc>
              <a:spcBef>
                <a:spcPts val="0"/>
              </a:spcBef>
            </a:pPr>
            <a:r>
              <a:rPr lang="sr-Latn-RS" sz="2000" dirty="0" smtClean="0"/>
              <a:t>The Water </a:t>
            </a:r>
            <a:r>
              <a:rPr lang="sr-Latn-RS" sz="2000" dirty="0" smtClean="0"/>
              <a:t>M</a:t>
            </a:r>
            <a:r>
              <a:rPr lang="sr-Latn-RS" sz="2000" dirty="0" smtClean="0"/>
              <a:t>anagement </a:t>
            </a:r>
            <a:r>
              <a:rPr lang="sr-Latn-RS" sz="2000" dirty="0" smtClean="0"/>
              <a:t>S</a:t>
            </a:r>
            <a:r>
              <a:rPr lang="sr-Latn-RS" sz="2000" dirty="0" smtClean="0"/>
              <a:t>trategy </a:t>
            </a:r>
            <a:r>
              <a:rPr lang="sr-Latn-RS" sz="2000" dirty="0" smtClean="0"/>
              <a:t>of RM (draft)</a:t>
            </a:r>
          </a:p>
          <a:p>
            <a:pPr lvl="0">
              <a:lnSpc>
                <a:spcPct val="85000"/>
              </a:lnSpc>
              <a:spcBef>
                <a:spcPts val="0"/>
              </a:spcBef>
            </a:pPr>
            <a:r>
              <a:rPr lang="en-GB" sz="2000" dirty="0" smtClean="0"/>
              <a:t>Regulation on the </a:t>
            </a:r>
            <a:r>
              <a:rPr lang="sr-Latn-RS" sz="2000" dirty="0" smtClean="0"/>
              <a:t>C</a:t>
            </a:r>
            <a:r>
              <a:rPr lang="en-GB" sz="2000" dirty="0" err="1" smtClean="0"/>
              <a:t>ontent</a:t>
            </a:r>
            <a:r>
              <a:rPr lang="en-GB" sz="2000" dirty="0" smtClean="0"/>
              <a:t> </a:t>
            </a:r>
            <a:r>
              <a:rPr lang="en-GB" sz="2000" dirty="0" smtClean="0"/>
              <a:t>and </a:t>
            </a:r>
            <a:r>
              <a:rPr lang="sr-Latn-RS" sz="2000" dirty="0" smtClean="0"/>
              <a:t>M</a:t>
            </a:r>
            <a:r>
              <a:rPr lang="en-GB" sz="2000" dirty="0" err="1" smtClean="0"/>
              <a:t>ethod</a:t>
            </a:r>
            <a:r>
              <a:rPr lang="en-GB" sz="2000" dirty="0" smtClean="0"/>
              <a:t> </a:t>
            </a:r>
            <a:r>
              <a:rPr lang="en-GB" sz="2000" dirty="0" smtClean="0"/>
              <a:t>of </a:t>
            </a:r>
            <a:r>
              <a:rPr lang="sr-Latn-RS" sz="2000" dirty="0" smtClean="0"/>
              <a:t>P</a:t>
            </a:r>
            <a:r>
              <a:rPr lang="en-GB" sz="2000" dirty="0" smtClean="0"/>
              <a:t>reparation </a:t>
            </a:r>
            <a:r>
              <a:rPr lang="en-GB" sz="2000" dirty="0" smtClean="0"/>
              <a:t>of </a:t>
            </a:r>
            <a:r>
              <a:rPr lang="sr-Latn-RS" sz="2000" dirty="0" smtClean="0"/>
              <a:t>W</a:t>
            </a:r>
            <a:r>
              <a:rPr lang="en-GB" sz="2000" dirty="0" err="1" smtClean="0"/>
              <a:t>ater</a:t>
            </a:r>
            <a:r>
              <a:rPr lang="en-GB" sz="2000" dirty="0" smtClean="0"/>
              <a:t> </a:t>
            </a:r>
            <a:r>
              <a:rPr lang="sr-Latn-RS" sz="2000" dirty="0" smtClean="0"/>
              <a:t>M</a:t>
            </a:r>
            <a:r>
              <a:rPr lang="en-GB" sz="2000" dirty="0" err="1" smtClean="0"/>
              <a:t>anagement</a:t>
            </a:r>
            <a:r>
              <a:rPr lang="en-GB" sz="2000" dirty="0" smtClean="0"/>
              <a:t> </a:t>
            </a:r>
            <a:r>
              <a:rPr lang="sr-Latn-RS" sz="2000" dirty="0" smtClean="0"/>
              <a:t>P</a:t>
            </a:r>
            <a:r>
              <a:rPr lang="en-GB" sz="2000" dirty="0" err="1" smtClean="0"/>
              <a:t>lan</a:t>
            </a:r>
            <a:r>
              <a:rPr lang="en-GB" sz="2000" dirty="0" smtClean="0"/>
              <a:t> </a:t>
            </a:r>
            <a:r>
              <a:rPr lang="en-GB" sz="2000" dirty="0" smtClean="0"/>
              <a:t>for </a:t>
            </a:r>
            <a:r>
              <a:rPr lang="sr-Latn-RS" sz="2000" dirty="0" smtClean="0"/>
              <a:t>W</a:t>
            </a:r>
            <a:r>
              <a:rPr lang="en-GB" sz="2000" dirty="0" err="1" smtClean="0"/>
              <a:t>ater</a:t>
            </a:r>
            <a:r>
              <a:rPr lang="en-GB" sz="2000" dirty="0" smtClean="0"/>
              <a:t>  </a:t>
            </a:r>
            <a:r>
              <a:rPr lang="sr-Latn-RS" sz="2000" dirty="0" smtClean="0"/>
              <a:t>A</a:t>
            </a:r>
            <a:r>
              <a:rPr lang="en-GB" sz="2000" dirty="0" err="1" smtClean="0"/>
              <a:t>rea</a:t>
            </a:r>
            <a:r>
              <a:rPr lang="en-GB" sz="2000" dirty="0" smtClean="0"/>
              <a:t> </a:t>
            </a:r>
            <a:r>
              <a:rPr lang="en-GB" sz="2000" dirty="0" smtClean="0"/>
              <a:t>of the </a:t>
            </a:r>
            <a:r>
              <a:rPr lang="sr-Latn-RS" sz="2000" dirty="0" smtClean="0"/>
              <a:t>R</a:t>
            </a:r>
            <a:r>
              <a:rPr lang="en-GB" sz="2000" dirty="0" err="1" smtClean="0"/>
              <a:t>iver</a:t>
            </a:r>
            <a:r>
              <a:rPr lang="en-GB" sz="2000" dirty="0" smtClean="0"/>
              <a:t> </a:t>
            </a:r>
            <a:r>
              <a:rPr lang="sr-Latn-RS" sz="2000" dirty="0" smtClean="0"/>
              <a:t>B</a:t>
            </a:r>
            <a:r>
              <a:rPr lang="en-GB" sz="2000" dirty="0" err="1" smtClean="0"/>
              <a:t>asin</a:t>
            </a:r>
            <a:r>
              <a:rPr lang="en-GB" sz="2000" dirty="0" smtClean="0"/>
              <a:t> </a:t>
            </a:r>
            <a:r>
              <a:rPr lang="en-GB" sz="2000" dirty="0" smtClean="0"/>
              <a:t>or for its related </a:t>
            </a:r>
            <a:r>
              <a:rPr lang="sr-Latn-RS" sz="2000" dirty="0" smtClean="0"/>
              <a:t>R</a:t>
            </a:r>
            <a:r>
              <a:rPr lang="en-GB" sz="2000" dirty="0" err="1" smtClean="0"/>
              <a:t>ection</a:t>
            </a:r>
            <a:r>
              <a:rPr lang="en-GB" sz="2000" dirty="0" smtClean="0"/>
              <a:t> </a:t>
            </a:r>
            <a:r>
              <a:rPr lang="en-GB" sz="2000" dirty="0" smtClean="0"/>
              <a:t>(2009)</a:t>
            </a:r>
            <a:endParaRPr lang="sr-Latn-RS" sz="2000" dirty="0" smtClean="0"/>
          </a:p>
          <a:p>
            <a:pPr lvl="0">
              <a:lnSpc>
                <a:spcPct val="85000"/>
              </a:lnSpc>
              <a:spcBef>
                <a:spcPts val="0"/>
              </a:spcBef>
              <a:buNone/>
            </a:pPr>
            <a:r>
              <a:rPr lang="en-GB" sz="2000" dirty="0" smtClean="0"/>
              <a:t> </a:t>
            </a:r>
            <a:endParaRPr lang="sr-Latn-RS" sz="2000" dirty="0" smtClean="0"/>
          </a:p>
          <a:p>
            <a:pPr>
              <a:lnSpc>
                <a:spcPct val="85000"/>
              </a:lnSpc>
              <a:spcBef>
                <a:spcPts val="0"/>
              </a:spcBef>
              <a:buNone/>
            </a:pPr>
            <a:r>
              <a:rPr lang="nb-NO" sz="2000" b="1" i="1" dirty="0" smtClean="0"/>
              <a:t>Legal framework of soil resources</a:t>
            </a:r>
            <a:endParaRPr lang="sr-Latn-RS" sz="2000" dirty="0" smtClean="0"/>
          </a:p>
          <a:p>
            <a:pPr>
              <a:lnSpc>
                <a:spcPct val="85000"/>
              </a:lnSpc>
              <a:spcBef>
                <a:spcPts val="0"/>
              </a:spcBef>
              <a:buNone/>
            </a:pPr>
            <a:r>
              <a:rPr lang="en-GB" sz="2000" dirty="0" smtClean="0"/>
              <a:t>Montenegro, like most countries in the region, does not have a uniform law for land protection. </a:t>
            </a:r>
            <a:r>
              <a:rPr lang="en-GB" sz="2000" dirty="0" smtClean="0"/>
              <a:t>The</a:t>
            </a:r>
            <a:r>
              <a:rPr lang="sr-Latn-RS" sz="2000" dirty="0" smtClean="0"/>
              <a:t> field of</a:t>
            </a:r>
            <a:r>
              <a:rPr lang="sr-Latn-RS" sz="2000" dirty="0" smtClean="0"/>
              <a:t> </a:t>
            </a:r>
            <a:r>
              <a:rPr lang="en-GB" sz="2000" dirty="0" smtClean="0"/>
              <a:t>land </a:t>
            </a:r>
            <a:r>
              <a:rPr lang="sr-Latn-RS" sz="2000" dirty="0" smtClean="0"/>
              <a:t>protection is </a:t>
            </a:r>
            <a:r>
              <a:rPr lang="en-GB" sz="2000" dirty="0" smtClean="0"/>
              <a:t>covered </a:t>
            </a:r>
            <a:r>
              <a:rPr lang="en-GB" sz="2000" dirty="0" smtClean="0"/>
              <a:t>by several </a:t>
            </a:r>
            <a:r>
              <a:rPr lang="en-GB" sz="2000" dirty="0" smtClean="0"/>
              <a:t>laws:</a:t>
            </a:r>
            <a:endParaRPr lang="en-US" sz="2000" dirty="0" smtClean="0"/>
          </a:p>
          <a:p>
            <a:pPr lvl="0">
              <a:lnSpc>
                <a:spcPct val="85000"/>
              </a:lnSpc>
              <a:spcBef>
                <a:spcPts val="0"/>
              </a:spcBef>
            </a:pPr>
            <a:r>
              <a:rPr lang="nb-NO" sz="2000" dirty="0" smtClean="0"/>
              <a:t>Law on </a:t>
            </a:r>
            <a:r>
              <a:rPr lang="sr-Latn-RS" sz="2000" dirty="0" smtClean="0"/>
              <a:t>A</a:t>
            </a:r>
            <a:r>
              <a:rPr lang="nb-NO" sz="2000" dirty="0" smtClean="0"/>
              <a:t>gricultural </a:t>
            </a:r>
            <a:r>
              <a:rPr lang="sr-Latn-RS" sz="2000" dirty="0" smtClean="0"/>
              <a:t>L</a:t>
            </a:r>
            <a:r>
              <a:rPr lang="nb-NO" sz="2000" dirty="0" smtClean="0"/>
              <a:t>and (OG </a:t>
            </a:r>
            <a:r>
              <a:rPr lang="nb-NO" sz="2000" dirty="0" smtClean="0"/>
              <a:t>of </a:t>
            </a:r>
            <a:r>
              <a:rPr lang="sr-Latn-RS" sz="2000" dirty="0" smtClean="0"/>
              <a:t>R</a:t>
            </a:r>
            <a:r>
              <a:rPr lang="nb-NO" sz="2000" dirty="0" smtClean="0"/>
              <a:t>M, </a:t>
            </a:r>
            <a:r>
              <a:rPr lang="nb-NO" sz="2000" dirty="0" smtClean="0"/>
              <a:t>No. .32/11)</a:t>
            </a:r>
            <a:endParaRPr lang="en-US" sz="2000" dirty="0" smtClean="0"/>
          </a:p>
          <a:p>
            <a:pPr>
              <a:lnSpc>
                <a:spcPct val="85000"/>
              </a:lnSpc>
              <a:spcBef>
                <a:spcPts val="0"/>
              </a:spcBef>
            </a:pPr>
            <a:r>
              <a:rPr lang="nb-NO" sz="2000" dirty="0" smtClean="0"/>
              <a:t>Environmental Law </a:t>
            </a:r>
            <a:r>
              <a:rPr lang="nb-NO" sz="2000" dirty="0" smtClean="0"/>
              <a:t>(OG </a:t>
            </a:r>
            <a:r>
              <a:rPr lang="nb-NO" sz="2000" dirty="0" smtClean="0"/>
              <a:t>of </a:t>
            </a:r>
            <a:r>
              <a:rPr lang="sr-Latn-RS" sz="2000" dirty="0" smtClean="0"/>
              <a:t>R</a:t>
            </a:r>
            <a:r>
              <a:rPr lang="nb-NO" sz="2000" dirty="0" smtClean="0"/>
              <a:t>M, </a:t>
            </a:r>
            <a:r>
              <a:rPr lang="nb-NO" sz="2000" dirty="0" smtClean="0"/>
              <a:t>No. </a:t>
            </a:r>
            <a:r>
              <a:rPr lang="en-GB" sz="2000" dirty="0" smtClean="0"/>
              <a:t>48/08</a:t>
            </a:r>
            <a:r>
              <a:rPr lang="nb-NO" sz="2000" dirty="0" smtClean="0"/>
              <a:t>)</a:t>
            </a:r>
            <a:endParaRPr lang="en-US" sz="2000" dirty="0" smtClean="0"/>
          </a:p>
          <a:p>
            <a:pPr>
              <a:lnSpc>
                <a:spcPct val="85000"/>
              </a:lnSpc>
              <a:spcBef>
                <a:spcPts val="0"/>
              </a:spcBef>
            </a:pP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071546"/>
            <a:ext cx="8229600" cy="642942"/>
          </a:xfrm>
        </p:spPr>
        <p:txBody>
          <a:bodyPr/>
          <a:lstStyle/>
          <a:p>
            <a:pPr algn="l"/>
            <a:r>
              <a:rPr lang="sr-Latn-RS" sz="2400" b="1" dirty="0" smtClean="0"/>
              <a:t>Serbia</a:t>
            </a:r>
            <a:endParaRPr lang="en-US" sz="2400" b="1" dirty="0"/>
          </a:p>
        </p:txBody>
      </p:sp>
      <p:sp>
        <p:nvSpPr>
          <p:cNvPr id="3" name="Content Placeholder 2"/>
          <p:cNvSpPr>
            <a:spLocks noGrp="1"/>
          </p:cNvSpPr>
          <p:nvPr>
            <p:ph idx="1"/>
          </p:nvPr>
        </p:nvSpPr>
        <p:spPr>
          <a:xfrm>
            <a:off x="642910" y="1928802"/>
            <a:ext cx="8358246" cy="2928958"/>
          </a:xfrm>
        </p:spPr>
        <p:txBody>
          <a:bodyPr/>
          <a:lstStyle/>
          <a:p>
            <a:pPr>
              <a:spcBef>
                <a:spcPts val="0"/>
              </a:spcBef>
              <a:spcAft>
                <a:spcPts val="0"/>
              </a:spcAft>
              <a:buNone/>
            </a:pPr>
            <a:r>
              <a:rPr lang="nb-NO" sz="2000" b="1" i="1" dirty="0" smtClean="0"/>
              <a:t>Legal framework of water resources</a:t>
            </a:r>
            <a:endParaRPr lang="sr-Latn-RS" sz="2000" b="1" i="1" dirty="0" smtClean="0"/>
          </a:p>
          <a:p>
            <a:pPr>
              <a:spcBef>
                <a:spcPts val="0"/>
              </a:spcBef>
              <a:spcAft>
                <a:spcPts val="0"/>
              </a:spcAft>
              <a:buNone/>
            </a:pPr>
            <a:endParaRPr lang="sr-Latn-RS" sz="2000" dirty="0" smtClean="0"/>
          </a:p>
          <a:p>
            <a:pPr>
              <a:spcBef>
                <a:spcPts val="0"/>
              </a:spcBef>
              <a:spcAft>
                <a:spcPts val="0"/>
              </a:spcAft>
              <a:buNone/>
            </a:pPr>
            <a:r>
              <a:rPr lang="en-GB" sz="2000" dirty="0" smtClean="0"/>
              <a:t>The basic legal and strategic documents in the field of water are:</a:t>
            </a:r>
            <a:r>
              <a:rPr lang="nb-NO" sz="2000" dirty="0" smtClean="0"/>
              <a:t> </a:t>
            </a:r>
            <a:endParaRPr lang="sr-Latn-RS" sz="2000" dirty="0" smtClean="0"/>
          </a:p>
          <a:p>
            <a:pPr>
              <a:spcBef>
                <a:spcPts val="0"/>
              </a:spcBef>
              <a:spcAft>
                <a:spcPts val="0"/>
              </a:spcAft>
            </a:pPr>
            <a:r>
              <a:rPr lang="nb-NO" sz="2000" dirty="0" smtClean="0"/>
              <a:t>Law on Water (Official Gazette of RS, No. 30/2010, 93/12)</a:t>
            </a:r>
            <a:endParaRPr lang="sr-Latn-RS" sz="2000" dirty="0" smtClean="0"/>
          </a:p>
          <a:p>
            <a:pPr lvl="0">
              <a:spcBef>
                <a:spcPts val="0"/>
              </a:spcBef>
              <a:spcAft>
                <a:spcPts val="0"/>
              </a:spcAft>
            </a:pPr>
            <a:r>
              <a:rPr lang="en-US" sz="2000" dirty="0" smtClean="0"/>
              <a:t>Law on Emergency Situation</a:t>
            </a:r>
            <a:r>
              <a:rPr lang="nb-NO" sz="2000" dirty="0" smtClean="0"/>
              <a:t>(</a:t>
            </a:r>
            <a:r>
              <a:rPr lang="en-US" sz="2000" dirty="0" smtClean="0"/>
              <a:t>Official Gazette of RS</a:t>
            </a:r>
            <a:r>
              <a:rPr lang="nb-NO" sz="2000" dirty="0" smtClean="0"/>
              <a:t>, </a:t>
            </a:r>
            <a:r>
              <a:rPr lang="en-US" sz="2000" dirty="0" smtClean="0"/>
              <a:t>No</a:t>
            </a:r>
            <a:r>
              <a:rPr lang="nb-NO" sz="2000" dirty="0" smtClean="0"/>
              <a:t>. 93/12),</a:t>
            </a:r>
            <a:endParaRPr lang="sr-Latn-RS" sz="2000" dirty="0" smtClean="0"/>
          </a:p>
          <a:p>
            <a:pPr>
              <a:spcBef>
                <a:spcPts val="0"/>
              </a:spcBef>
              <a:spcAft>
                <a:spcPts val="0"/>
              </a:spcAft>
            </a:pPr>
            <a:r>
              <a:rPr lang="en-GB" sz="2000" dirty="0" smtClean="0">
                <a:ea typeface="Calibri"/>
                <a:cs typeface="Times New Roman"/>
              </a:rPr>
              <a:t>National Water Management Strategy </a:t>
            </a:r>
            <a:endParaRPr lang="sr-Latn-RS" sz="2000" dirty="0" smtClean="0">
              <a:ea typeface="Calibri"/>
              <a:cs typeface="Times New Roman"/>
            </a:endParaRPr>
          </a:p>
          <a:p>
            <a:pPr>
              <a:spcBef>
                <a:spcPts val="0"/>
              </a:spcBef>
              <a:spcAft>
                <a:spcPts val="0"/>
              </a:spcAft>
            </a:pPr>
            <a:r>
              <a:rPr lang="en-GB" sz="2000" dirty="0" smtClean="0">
                <a:ea typeface="Calibri"/>
                <a:cs typeface="Times New Roman"/>
              </a:rPr>
              <a:t>National Program for Disaster Risk Management</a:t>
            </a:r>
            <a:r>
              <a:rPr lang="en-GB" sz="2000" dirty="0" smtClean="0">
                <a:ea typeface="Times New Roman"/>
                <a:cs typeface="Times New Roman"/>
              </a:rPr>
              <a:t> </a:t>
            </a:r>
            <a:endParaRPr lang="en-US" sz="2000" dirty="0" smtClean="0">
              <a:ea typeface="Calibri"/>
              <a:cs typeface="Times New Roman"/>
            </a:endParaRPr>
          </a:p>
          <a:p>
            <a:pPr>
              <a:spcBef>
                <a:spcPts val="0"/>
              </a:spcBef>
              <a:spcAft>
                <a:spcPts val="0"/>
              </a:spcAft>
            </a:pPr>
            <a:r>
              <a:rPr lang="en-GB" sz="2000" dirty="0" smtClean="0"/>
              <a:t>Rules for determining the methodology for the preparation of the preliminary flood risk assessment.</a:t>
            </a:r>
            <a:endParaRPr lang="en-US" sz="2000" dirty="0" smtClean="0">
              <a:ea typeface="Calibri"/>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071546"/>
            <a:ext cx="8229600" cy="5214974"/>
          </a:xfrm>
        </p:spPr>
        <p:txBody>
          <a:bodyPr/>
          <a:lstStyle/>
          <a:p>
            <a:pPr>
              <a:spcBef>
                <a:spcPts val="0"/>
              </a:spcBef>
              <a:spcAft>
                <a:spcPts val="0"/>
              </a:spcAft>
              <a:buNone/>
            </a:pPr>
            <a:r>
              <a:rPr lang="nb-NO" sz="2000" b="1" i="1" dirty="0" smtClean="0"/>
              <a:t>Legal framework of soil resources</a:t>
            </a:r>
            <a:endParaRPr lang="en-US" sz="2000" dirty="0" smtClean="0"/>
          </a:p>
          <a:p>
            <a:pPr>
              <a:spcBef>
                <a:spcPts val="0"/>
              </a:spcBef>
              <a:spcAft>
                <a:spcPts val="0"/>
              </a:spcAft>
              <a:buNone/>
            </a:pPr>
            <a:r>
              <a:rPr lang="en-GB" sz="2000" dirty="0" smtClean="0"/>
              <a:t>The laws covering the protection of soil in </a:t>
            </a:r>
            <a:r>
              <a:rPr lang="sr-Latn-RS" sz="2000" dirty="0" smtClean="0"/>
              <a:t>Serbia</a:t>
            </a:r>
            <a:r>
              <a:rPr lang="en-GB" sz="2000" dirty="0" smtClean="0"/>
              <a:t> are:</a:t>
            </a:r>
            <a:endParaRPr lang="en-US" sz="2000" dirty="0" smtClean="0"/>
          </a:p>
          <a:p>
            <a:pPr lvl="0">
              <a:spcBef>
                <a:spcPts val="0"/>
              </a:spcBef>
              <a:spcAft>
                <a:spcPts val="0"/>
              </a:spcAft>
            </a:pPr>
            <a:r>
              <a:rPr lang="nb-NO" sz="2000" dirty="0" smtClean="0"/>
              <a:t>Law on </a:t>
            </a:r>
            <a:r>
              <a:rPr lang="sr-Latn-RS" sz="2000" dirty="0" smtClean="0"/>
              <a:t>S</a:t>
            </a:r>
            <a:r>
              <a:rPr lang="nb-NO" sz="2000" dirty="0" smtClean="0"/>
              <a:t>oil </a:t>
            </a:r>
            <a:r>
              <a:rPr lang="sr-Latn-RS" sz="2000" dirty="0" smtClean="0"/>
              <a:t>P</a:t>
            </a:r>
            <a:r>
              <a:rPr lang="nb-NO" sz="2000" dirty="0" smtClean="0"/>
              <a:t>rotection </a:t>
            </a:r>
            <a:r>
              <a:rPr lang="nb-NO" sz="2000" i="1" dirty="0" smtClean="0"/>
              <a:t>(O</a:t>
            </a:r>
            <a:r>
              <a:rPr lang="sr-Latn-RS" sz="2000" i="1" dirty="0" smtClean="0"/>
              <a:t>G </a:t>
            </a:r>
            <a:r>
              <a:rPr lang="nb-NO" sz="2000" i="1" dirty="0" smtClean="0"/>
              <a:t>of RS</a:t>
            </a:r>
            <a:r>
              <a:rPr lang="sr-Latn-RS" sz="2000" i="1" dirty="0" smtClean="0"/>
              <a:t>, </a:t>
            </a:r>
            <a:r>
              <a:rPr lang="nb-NO" sz="2000" i="1" dirty="0" smtClean="0"/>
              <a:t>No</a:t>
            </a:r>
            <a:r>
              <a:rPr lang="nb-NO" sz="2000" i="1" dirty="0" smtClean="0"/>
              <a:t>. 112/15)</a:t>
            </a:r>
            <a:r>
              <a:rPr lang="nb-NO" sz="2000" dirty="0" smtClean="0"/>
              <a:t>,</a:t>
            </a:r>
            <a:endParaRPr lang="en-US" sz="2000" dirty="0" smtClean="0"/>
          </a:p>
          <a:p>
            <a:pPr lvl="0">
              <a:spcBef>
                <a:spcPts val="0"/>
              </a:spcBef>
              <a:spcAft>
                <a:spcPts val="0"/>
              </a:spcAft>
            </a:pPr>
            <a:r>
              <a:rPr lang="nb-NO" sz="2000" dirty="0" smtClean="0"/>
              <a:t>Law on </a:t>
            </a:r>
            <a:r>
              <a:rPr lang="sr-Latn-RS" sz="2000" dirty="0" smtClean="0"/>
              <a:t>A</a:t>
            </a:r>
            <a:r>
              <a:rPr lang="nb-NO" sz="2000" dirty="0" smtClean="0"/>
              <a:t>gricultural </a:t>
            </a:r>
            <a:r>
              <a:rPr lang="sr-Latn-RS" sz="2000" dirty="0" smtClean="0"/>
              <a:t>L</a:t>
            </a:r>
            <a:r>
              <a:rPr lang="nb-NO" sz="2000" dirty="0" smtClean="0"/>
              <a:t>and </a:t>
            </a:r>
            <a:r>
              <a:rPr lang="nb-NO" sz="2000" i="1" dirty="0" smtClean="0"/>
              <a:t>(O</a:t>
            </a:r>
            <a:r>
              <a:rPr lang="sr-Latn-RS" sz="2000" i="1" dirty="0" smtClean="0"/>
              <a:t>G</a:t>
            </a:r>
            <a:r>
              <a:rPr lang="nb-NO" sz="2000" i="1" dirty="0" smtClean="0"/>
              <a:t> </a:t>
            </a:r>
            <a:r>
              <a:rPr lang="nb-NO" sz="2000" i="1" dirty="0" smtClean="0"/>
              <a:t>of </a:t>
            </a:r>
            <a:r>
              <a:rPr lang="nb-NO" sz="2000" i="1" dirty="0" smtClean="0"/>
              <a:t>RS</a:t>
            </a:r>
            <a:r>
              <a:rPr lang="sr-Latn-RS" sz="2000" i="1" dirty="0" smtClean="0"/>
              <a:t>,</a:t>
            </a:r>
            <a:r>
              <a:rPr lang="nb-NO" sz="2000" i="1" dirty="0" smtClean="0"/>
              <a:t> </a:t>
            </a:r>
            <a:r>
              <a:rPr lang="nb-NO" sz="2000" i="1" dirty="0" smtClean="0"/>
              <a:t>No. 41/2009)</a:t>
            </a:r>
            <a:r>
              <a:rPr lang="sr-Latn-RS" sz="2000" i="1" dirty="0" smtClean="0"/>
              <a:t>,</a:t>
            </a:r>
            <a:endParaRPr lang="en-US" sz="2000" dirty="0" smtClean="0"/>
          </a:p>
          <a:p>
            <a:pPr lvl="0">
              <a:spcBef>
                <a:spcPts val="0"/>
              </a:spcBef>
              <a:spcAft>
                <a:spcPts val="0"/>
              </a:spcAft>
            </a:pPr>
            <a:r>
              <a:rPr lang="nb-NO" sz="2000" dirty="0" smtClean="0"/>
              <a:t>Law on </a:t>
            </a:r>
            <a:r>
              <a:rPr lang="sr-Latn-RS" sz="2000" dirty="0" smtClean="0"/>
              <a:t>E</a:t>
            </a:r>
            <a:r>
              <a:rPr lang="nb-NO" sz="2000" dirty="0" smtClean="0"/>
              <a:t>nvironmental </a:t>
            </a:r>
            <a:r>
              <a:rPr lang="sr-Latn-RS" sz="2000" dirty="0" smtClean="0"/>
              <a:t>P</a:t>
            </a:r>
            <a:r>
              <a:rPr lang="nb-NO" sz="2000" dirty="0" smtClean="0"/>
              <a:t>rotection</a:t>
            </a:r>
            <a:r>
              <a:rPr lang="nb-NO" sz="2000" i="1" dirty="0" smtClean="0"/>
              <a:t> (O</a:t>
            </a:r>
            <a:r>
              <a:rPr lang="sr-Latn-RS" sz="2000" i="1" dirty="0" smtClean="0"/>
              <a:t>G </a:t>
            </a:r>
            <a:r>
              <a:rPr lang="nb-NO" sz="2000" i="1" dirty="0" smtClean="0"/>
              <a:t>of RS</a:t>
            </a:r>
            <a:r>
              <a:rPr lang="sr-Latn-RS" sz="2000" i="1" dirty="0" smtClean="0"/>
              <a:t>, </a:t>
            </a:r>
            <a:r>
              <a:rPr lang="nb-NO" sz="2000" i="1" dirty="0" smtClean="0"/>
              <a:t>No</a:t>
            </a:r>
            <a:r>
              <a:rPr lang="nb-NO" sz="2000" i="1" dirty="0" smtClean="0"/>
              <a:t>. 14/2016)</a:t>
            </a:r>
            <a:r>
              <a:rPr lang="sr-Latn-RS" sz="2000" i="1" dirty="0" smtClean="0"/>
              <a:t>,</a:t>
            </a:r>
          </a:p>
          <a:p>
            <a:pPr lvl="0">
              <a:spcBef>
                <a:spcPts val="0"/>
              </a:spcBef>
              <a:spcAft>
                <a:spcPts val="0"/>
              </a:spcAft>
            </a:pPr>
            <a:endParaRPr lang="sr-Latn-RS" sz="2000" i="1" dirty="0" smtClean="0"/>
          </a:p>
          <a:p>
            <a:pPr lvl="0">
              <a:spcBef>
                <a:spcPts val="0"/>
              </a:spcBef>
              <a:spcAft>
                <a:spcPts val="0"/>
              </a:spcAft>
              <a:buNone/>
            </a:pPr>
            <a:r>
              <a:rPr lang="en-GB" sz="2000" dirty="0" smtClean="0"/>
              <a:t>and regulations</a:t>
            </a:r>
            <a:endParaRPr lang="sr-Latn-RS" sz="2000" dirty="0" smtClean="0"/>
          </a:p>
          <a:p>
            <a:pPr lvl="0">
              <a:spcBef>
                <a:spcPts val="0"/>
              </a:spcBef>
              <a:spcAft>
                <a:spcPts val="0"/>
              </a:spcAft>
            </a:pPr>
            <a:r>
              <a:rPr lang="nb-NO" sz="2000" dirty="0" smtClean="0"/>
              <a:t>Regulations of National list of Envronmental Indicators </a:t>
            </a:r>
            <a:r>
              <a:rPr lang="nb-NO" sz="2000" i="1" dirty="0" smtClean="0"/>
              <a:t>(OG </a:t>
            </a:r>
            <a:r>
              <a:rPr lang="nb-NO" sz="2000" i="1" dirty="0" smtClean="0"/>
              <a:t>of </a:t>
            </a:r>
            <a:r>
              <a:rPr lang="nb-NO" sz="2000" i="1" dirty="0" smtClean="0"/>
              <a:t>RS</a:t>
            </a:r>
            <a:r>
              <a:rPr lang="sr-Latn-RS" sz="2000" i="1" dirty="0" smtClean="0"/>
              <a:t>,</a:t>
            </a:r>
            <a:r>
              <a:rPr lang="nb-NO" sz="2000" i="1" dirty="0" smtClean="0"/>
              <a:t> </a:t>
            </a:r>
            <a:r>
              <a:rPr lang="nb-NO" sz="2000" i="1" dirty="0" smtClean="0"/>
              <a:t>No. 37/11)</a:t>
            </a:r>
            <a:endParaRPr lang="en-US" sz="2000" dirty="0" smtClean="0"/>
          </a:p>
          <a:p>
            <a:pPr lvl="0">
              <a:spcBef>
                <a:spcPts val="0"/>
              </a:spcBef>
              <a:spcAft>
                <a:spcPts val="0"/>
              </a:spcAft>
            </a:pPr>
            <a:r>
              <a:rPr lang="nb-NO" sz="2000" dirty="0" smtClean="0"/>
              <a:t>Regulations on the </a:t>
            </a:r>
            <a:r>
              <a:rPr lang="sr-Latn-RS" sz="2000" dirty="0" smtClean="0"/>
              <a:t>K</a:t>
            </a:r>
            <a:r>
              <a:rPr lang="nb-NO" sz="2000" dirty="0" smtClean="0"/>
              <a:t>eeping </a:t>
            </a:r>
            <a:r>
              <a:rPr lang="nb-NO" sz="2000" dirty="0" smtClean="0"/>
              <a:t>of </a:t>
            </a:r>
            <a:r>
              <a:rPr lang="sr-Latn-RS" sz="2000" dirty="0" smtClean="0"/>
              <a:t>I</a:t>
            </a:r>
            <a:r>
              <a:rPr lang="nb-NO" sz="2000" dirty="0" smtClean="0"/>
              <a:t>nformation </a:t>
            </a:r>
            <a:r>
              <a:rPr lang="sr-Latn-RS" sz="2000" dirty="0" smtClean="0"/>
              <a:t>S</a:t>
            </a:r>
            <a:r>
              <a:rPr lang="nb-NO" sz="2000" dirty="0" smtClean="0"/>
              <a:t>ystem </a:t>
            </a:r>
            <a:r>
              <a:rPr lang="nb-NO" sz="2000" dirty="0" smtClean="0"/>
              <a:t>for </a:t>
            </a:r>
            <a:r>
              <a:rPr lang="sr-Latn-RS" sz="2000" dirty="0" smtClean="0"/>
              <a:t>E</a:t>
            </a:r>
            <a:r>
              <a:rPr lang="nb-NO" sz="2000" dirty="0" smtClean="0"/>
              <a:t>nvironmental </a:t>
            </a:r>
            <a:r>
              <a:rPr lang="sr-Latn-RS" sz="2000" dirty="0" smtClean="0"/>
              <a:t>P</a:t>
            </a:r>
            <a:r>
              <a:rPr lang="nb-NO" sz="2000" dirty="0" smtClean="0"/>
              <a:t>rotection </a:t>
            </a:r>
            <a:r>
              <a:rPr lang="nb-NO" sz="2000" i="1" dirty="0" smtClean="0"/>
              <a:t>(OG </a:t>
            </a:r>
            <a:r>
              <a:rPr lang="nb-NO" sz="2000" i="1" dirty="0" smtClean="0"/>
              <a:t>of </a:t>
            </a:r>
            <a:r>
              <a:rPr lang="nb-NO" sz="2000" i="1" dirty="0" smtClean="0"/>
              <a:t>RS</a:t>
            </a:r>
            <a:r>
              <a:rPr lang="sr-Latn-RS" sz="2000" i="1" dirty="0" smtClean="0"/>
              <a:t>,</a:t>
            </a:r>
            <a:r>
              <a:rPr lang="nb-NO" sz="2000" i="1" dirty="0" smtClean="0"/>
              <a:t> </a:t>
            </a:r>
            <a:r>
              <a:rPr lang="nb-NO" sz="2000" i="1" dirty="0" smtClean="0"/>
              <a:t>No. 112/09</a:t>
            </a:r>
            <a:r>
              <a:rPr lang="nb-NO" sz="2000" dirty="0" smtClean="0"/>
              <a:t>)</a:t>
            </a:r>
            <a:endParaRPr lang="en-US" sz="2000" dirty="0" smtClean="0"/>
          </a:p>
          <a:p>
            <a:pPr lvl="0">
              <a:spcBef>
                <a:spcPts val="0"/>
              </a:spcBef>
              <a:spcAft>
                <a:spcPts val="0"/>
              </a:spcAft>
            </a:pPr>
            <a:r>
              <a:rPr lang="nb-NO" sz="2000" dirty="0" smtClean="0"/>
              <a:t>Regulations on the </a:t>
            </a:r>
            <a:r>
              <a:rPr lang="sr-Latn-RS" sz="2000" dirty="0" smtClean="0"/>
              <a:t>P</a:t>
            </a:r>
            <a:r>
              <a:rPr lang="nb-NO" sz="2000" dirty="0" smtClean="0"/>
              <a:t>rogramm </a:t>
            </a:r>
            <a:r>
              <a:rPr lang="nb-NO" sz="2000" dirty="0" smtClean="0"/>
              <a:t>for the </a:t>
            </a:r>
            <a:r>
              <a:rPr lang="sr-Latn-RS" sz="2000" dirty="0" smtClean="0"/>
              <a:t>S</a:t>
            </a:r>
            <a:r>
              <a:rPr lang="nb-NO" sz="2000" dirty="0" smtClean="0"/>
              <a:t>ystematic </a:t>
            </a:r>
            <a:r>
              <a:rPr lang="sr-Latn-RS" sz="2000" dirty="0" smtClean="0"/>
              <a:t>M</a:t>
            </a:r>
            <a:r>
              <a:rPr lang="nb-NO" sz="2000" dirty="0" smtClean="0"/>
              <a:t>onitoring </a:t>
            </a:r>
            <a:r>
              <a:rPr lang="nb-NO" sz="2000" dirty="0" smtClean="0"/>
              <a:t>of </a:t>
            </a:r>
            <a:r>
              <a:rPr lang="sr-Latn-RS" sz="2000" dirty="0" smtClean="0"/>
              <a:t>S</a:t>
            </a:r>
            <a:r>
              <a:rPr lang="nb-NO" sz="2000" dirty="0" smtClean="0"/>
              <a:t>oil </a:t>
            </a:r>
            <a:r>
              <a:rPr lang="sr-Latn-RS" sz="2000" dirty="0" smtClean="0"/>
              <a:t>Q</a:t>
            </a:r>
            <a:r>
              <a:rPr lang="nb-NO" sz="2000" dirty="0" smtClean="0"/>
              <a:t>uality</a:t>
            </a:r>
            <a:r>
              <a:rPr lang="nb-NO" sz="2000" dirty="0" smtClean="0"/>
              <a:t>, </a:t>
            </a:r>
            <a:r>
              <a:rPr lang="sr-Latn-RS" sz="2000" dirty="0" smtClean="0"/>
              <a:t>S</a:t>
            </a:r>
            <a:r>
              <a:rPr lang="nb-NO" sz="2000" dirty="0" smtClean="0"/>
              <a:t>oil </a:t>
            </a:r>
            <a:r>
              <a:rPr lang="sr-Latn-RS" sz="2000" dirty="0" smtClean="0"/>
              <a:t>D</a:t>
            </a:r>
            <a:r>
              <a:rPr lang="nb-NO" sz="2000" dirty="0" smtClean="0"/>
              <a:t>egradation </a:t>
            </a:r>
            <a:r>
              <a:rPr lang="sr-Latn-RS" sz="2000" dirty="0" smtClean="0"/>
              <a:t>R</a:t>
            </a:r>
            <a:r>
              <a:rPr lang="nb-NO" sz="2000" dirty="0" smtClean="0"/>
              <a:t>isk </a:t>
            </a:r>
            <a:r>
              <a:rPr lang="sr-Latn-RS" sz="2000" dirty="0" smtClean="0"/>
              <a:t>A</a:t>
            </a:r>
            <a:r>
              <a:rPr lang="nb-NO" sz="2000" dirty="0" smtClean="0"/>
              <a:t>ssessment </a:t>
            </a:r>
            <a:r>
              <a:rPr lang="sr-Latn-RS" sz="2000" dirty="0" smtClean="0"/>
              <a:t>I</a:t>
            </a:r>
            <a:r>
              <a:rPr lang="nb-NO" sz="2000" dirty="0" smtClean="0"/>
              <a:t>ndicators </a:t>
            </a:r>
            <a:r>
              <a:rPr lang="nb-NO" sz="2000" dirty="0" smtClean="0"/>
              <a:t>and </a:t>
            </a:r>
            <a:r>
              <a:rPr lang="sr-Latn-RS" sz="2000" dirty="0" smtClean="0"/>
              <a:t>M</a:t>
            </a:r>
            <a:r>
              <a:rPr lang="nb-NO" sz="2000" dirty="0" smtClean="0"/>
              <a:t>ethodology </a:t>
            </a:r>
            <a:r>
              <a:rPr lang="nb-NO" sz="2000" dirty="0" smtClean="0"/>
              <a:t>for the </a:t>
            </a:r>
            <a:r>
              <a:rPr lang="sr-Latn-RS" sz="2000" dirty="0" smtClean="0"/>
              <a:t>D</a:t>
            </a:r>
            <a:r>
              <a:rPr lang="nb-NO" sz="2000" dirty="0" smtClean="0"/>
              <a:t>evelopment </a:t>
            </a:r>
            <a:r>
              <a:rPr lang="nb-NO" sz="2000" dirty="0" smtClean="0"/>
              <a:t>of </a:t>
            </a:r>
            <a:r>
              <a:rPr lang="sr-Latn-RS" sz="2000" dirty="0" smtClean="0"/>
              <a:t>R</a:t>
            </a:r>
            <a:r>
              <a:rPr lang="nb-NO" sz="2000" dirty="0" smtClean="0"/>
              <a:t>emediation </a:t>
            </a:r>
            <a:r>
              <a:rPr lang="sr-Latn-RS" sz="2000" dirty="0" smtClean="0"/>
              <a:t>P</a:t>
            </a:r>
            <a:r>
              <a:rPr lang="nb-NO" sz="2000" dirty="0" smtClean="0"/>
              <a:t>rogramms </a:t>
            </a:r>
            <a:r>
              <a:rPr lang="nb-NO" sz="2000" i="1" dirty="0" smtClean="0"/>
              <a:t>(OG </a:t>
            </a:r>
            <a:r>
              <a:rPr lang="nb-NO" sz="2000" i="1" dirty="0" smtClean="0"/>
              <a:t>of </a:t>
            </a:r>
            <a:r>
              <a:rPr lang="nb-NO" sz="2000" i="1" dirty="0" smtClean="0"/>
              <a:t>RS</a:t>
            </a:r>
            <a:r>
              <a:rPr lang="sr-Latn-RS" sz="2000" i="1" dirty="0" smtClean="0"/>
              <a:t>,</a:t>
            </a:r>
            <a:r>
              <a:rPr lang="nb-NO" sz="2000" i="1" dirty="0" smtClean="0"/>
              <a:t> </a:t>
            </a:r>
            <a:r>
              <a:rPr lang="nb-NO" sz="2000" i="1" dirty="0" smtClean="0"/>
              <a:t>No. 88/10</a:t>
            </a:r>
            <a:r>
              <a:rPr lang="nb-NO" sz="2000" dirty="0" smtClean="0"/>
              <a:t>)</a:t>
            </a:r>
            <a:endParaRPr lang="en-US" sz="2000" dirty="0" smtClean="0"/>
          </a:p>
          <a:p>
            <a:pPr>
              <a:spcBef>
                <a:spcPts val="0"/>
              </a:spcBef>
              <a:spcAft>
                <a:spcPts val="0"/>
              </a:spcAft>
            </a:pP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14488"/>
            <a:ext cx="8229600" cy="4125923"/>
          </a:xfrm>
        </p:spPr>
        <p:txBody>
          <a:bodyPr/>
          <a:lstStyle/>
          <a:p>
            <a:r>
              <a:rPr lang="en-GB" sz="2200" dirty="0" smtClean="0"/>
              <a:t>Croatia, as an EU member, has the highest compliance of legislative regulations related to soil and water resources </a:t>
            </a:r>
            <a:r>
              <a:rPr lang="en-GB" sz="2200" dirty="0" smtClean="0"/>
              <a:t>with</a:t>
            </a:r>
            <a:r>
              <a:rPr lang="sr-Latn-RS" sz="2200" dirty="0" smtClean="0"/>
              <a:t> the</a:t>
            </a:r>
            <a:r>
              <a:rPr lang="en-GB" sz="2200" dirty="0" smtClean="0"/>
              <a:t> </a:t>
            </a:r>
            <a:r>
              <a:rPr lang="en-GB" sz="2200" dirty="0" smtClean="0"/>
              <a:t>EU legislation. </a:t>
            </a:r>
            <a:r>
              <a:rPr lang="en-GB" sz="2200" dirty="0" smtClean="0"/>
              <a:t>All</a:t>
            </a:r>
            <a:r>
              <a:rPr lang="sr-Latn-RS" sz="2200" dirty="0" smtClean="0"/>
              <a:t> the</a:t>
            </a:r>
            <a:r>
              <a:rPr lang="en-GB" sz="2200" dirty="0" smtClean="0"/>
              <a:t> </a:t>
            </a:r>
            <a:r>
              <a:rPr lang="en-GB" sz="2200" dirty="0" smtClean="0"/>
              <a:t>analyzed countries have a Law on Water. In addition to the Law on Water, Croatia and Montenegro have adopted the Law on financing water management. </a:t>
            </a:r>
            <a:r>
              <a:rPr lang="en-US" sz="2200" dirty="0" smtClean="0"/>
              <a:t>T</a:t>
            </a:r>
            <a:r>
              <a:rPr lang="sr-Latn-RS" sz="2200" dirty="0" smtClean="0"/>
              <a:t>he </a:t>
            </a:r>
            <a:r>
              <a:rPr lang="sr-Latn-RS" sz="2200" dirty="0" smtClean="0"/>
              <a:t>c</a:t>
            </a:r>
            <a:r>
              <a:rPr lang="sr-Latn-RS" sz="2200" dirty="0" smtClean="0"/>
              <a:t>om</a:t>
            </a:r>
            <a:r>
              <a:rPr lang="en-GB" sz="2200" dirty="0" err="1" smtClean="0"/>
              <a:t>pliance</a:t>
            </a:r>
            <a:r>
              <a:rPr lang="en-GB" sz="2200" dirty="0" smtClean="0"/>
              <a:t> </a:t>
            </a:r>
            <a:r>
              <a:rPr lang="en-GB" sz="2200" dirty="0" smtClean="0"/>
              <a:t>of </a:t>
            </a:r>
            <a:r>
              <a:rPr lang="en-GB" sz="2200" dirty="0" smtClean="0"/>
              <a:t>legislation </a:t>
            </a:r>
            <a:r>
              <a:rPr lang="en-GB" sz="2200" dirty="0" smtClean="0"/>
              <a:t>with WFD and other EU directives differs by country. The area of soil protection is not legally regulated in all </a:t>
            </a:r>
            <a:r>
              <a:rPr lang="en-GB" sz="2200" dirty="0" smtClean="0"/>
              <a:t>countries</a:t>
            </a:r>
            <a:r>
              <a:rPr lang="sr-Latn-RS" sz="2200" dirty="0" smtClean="0"/>
              <a:t>,</a:t>
            </a:r>
            <a:r>
              <a:rPr lang="en-GB" sz="2200" dirty="0" smtClean="0"/>
              <a:t> except</a:t>
            </a:r>
            <a:r>
              <a:rPr lang="sr-Latn-RS" sz="2200" dirty="0" smtClean="0"/>
              <a:t> in</a:t>
            </a:r>
            <a:r>
              <a:rPr lang="en-GB" sz="2200" dirty="0" smtClean="0"/>
              <a:t> </a:t>
            </a:r>
            <a:r>
              <a:rPr lang="en-GB" sz="2200" dirty="0" smtClean="0"/>
              <a:t>Serbia. Only  Serbia has adopted a law on the protection of land, while in other countries, this area is regulated by the Law on Agricultural Land and Environmental </a:t>
            </a:r>
            <a:r>
              <a:rPr lang="en-GB" sz="2200" dirty="0" smtClean="0"/>
              <a:t>Law</a:t>
            </a:r>
            <a:r>
              <a:rPr lang="sr-Latn-RS" sz="2200" dirty="0" smtClean="0"/>
              <a:t>.</a:t>
            </a:r>
            <a:endParaRPr lang="en-GB" sz="2200" dirty="0" smtClean="0"/>
          </a:p>
          <a:p>
            <a:endParaRPr lang="en-US" sz="2200" dirty="0"/>
          </a:p>
        </p:txBody>
      </p:sp>
      <p:grpSp>
        <p:nvGrpSpPr>
          <p:cNvPr id="4" name="Group 3"/>
          <p:cNvGrpSpPr/>
          <p:nvPr/>
        </p:nvGrpSpPr>
        <p:grpSpPr>
          <a:xfrm>
            <a:off x="0" y="0"/>
            <a:ext cx="9123998" cy="993330"/>
            <a:chOff x="0" y="928670"/>
            <a:chExt cx="8858250" cy="964398"/>
          </a:xfrm>
        </p:grpSpPr>
        <p:pic>
          <p:nvPicPr>
            <p:cNvPr id="5" name="Picture 2" descr="C:\Users\Nada Dragovic\Pictures\prva strana.jpg"/>
            <p:cNvPicPr>
              <a:picLocks noChangeAspect="1" noChangeArrowheads="1"/>
            </p:cNvPicPr>
            <p:nvPr/>
          </p:nvPicPr>
          <p:blipFill>
            <a:blip r:embed="rId2" cstate="print"/>
            <a:srcRect t="76613" b="8871"/>
            <a:stretch>
              <a:fillRect/>
            </a:stretch>
          </p:blipFill>
          <p:spPr bwMode="auto">
            <a:xfrm>
              <a:off x="0" y="928670"/>
              <a:ext cx="8858250" cy="964398"/>
            </a:xfrm>
            <a:prstGeom prst="rect">
              <a:avLst/>
            </a:prstGeom>
            <a:noFill/>
          </p:spPr>
        </p:pic>
        <p:pic>
          <p:nvPicPr>
            <p:cNvPr id="6" name="Picture 3" descr="C:\Users\Nada Dragovic\Pictures\Cnn8Zx0XYAAD56G.jpg large.jpg"/>
            <p:cNvPicPr>
              <a:picLocks noChangeAspect="1" noChangeArrowheads="1"/>
            </p:cNvPicPr>
            <p:nvPr/>
          </p:nvPicPr>
          <p:blipFill>
            <a:blip r:embed="rId3" cstate="print"/>
            <a:srcRect/>
            <a:stretch>
              <a:fillRect/>
            </a:stretch>
          </p:blipFill>
          <p:spPr bwMode="auto">
            <a:xfrm>
              <a:off x="2285999" y="1005840"/>
              <a:ext cx="1150620" cy="862965"/>
            </a:xfrm>
            <a:prstGeom prst="rect">
              <a:avLst/>
            </a:prstGeom>
            <a:noFill/>
          </p:spPr>
        </p:pic>
        <p:pic>
          <p:nvPicPr>
            <p:cNvPr id="7" name="Picture 5" descr="H:\RADOVI\RADOVI\zemljiste\foto\img_h2.gif"/>
            <p:cNvPicPr>
              <a:picLocks noChangeAspect="1" noChangeArrowheads="1"/>
            </p:cNvPicPr>
            <p:nvPr/>
          </p:nvPicPr>
          <p:blipFill>
            <a:blip r:embed="rId4" cstate="print"/>
            <a:srcRect l="35162" t="55725" r="2787" b="14217"/>
            <a:stretch>
              <a:fillRect/>
            </a:stretch>
          </p:blipFill>
          <p:spPr bwMode="auto">
            <a:xfrm>
              <a:off x="3500430" y="1000108"/>
              <a:ext cx="1928826" cy="857256"/>
            </a:xfrm>
            <a:prstGeom prst="rect">
              <a:avLst/>
            </a:prstGeom>
            <a:noFill/>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4414" y="1285860"/>
          <a:ext cx="6715172" cy="5177272"/>
        </p:xfrm>
        <a:graphic>
          <a:graphicData uri="http://schemas.openxmlformats.org/drawingml/2006/table">
            <a:tbl>
              <a:tblPr/>
              <a:tblGrid>
                <a:gridCol w="1711569"/>
                <a:gridCol w="2655238"/>
                <a:gridCol w="2348365"/>
              </a:tblGrid>
              <a:tr h="212307">
                <a:tc>
                  <a:txBody>
                    <a:bodyPr/>
                    <a:lstStyle/>
                    <a:p>
                      <a:pPr algn="just">
                        <a:lnSpc>
                          <a:spcPct val="100000"/>
                        </a:lnSpc>
                        <a:spcAft>
                          <a:spcPts val="0"/>
                        </a:spcAft>
                      </a:pPr>
                      <a:r>
                        <a:rPr lang="nb-NO" sz="1200" b="1" dirty="0">
                          <a:latin typeface="+mn-lt"/>
                          <a:ea typeface="Calibri"/>
                          <a:cs typeface="Times New Roman"/>
                        </a:rPr>
                        <a:t>EU/ countries</a:t>
                      </a:r>
                      <a:endParaRPr lang="en-US" sz="1200" b="1" dirty="0">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nb-NO" sz="1200" b="1" dirty="0">
                          <a:latin typeface="+mn-lt"/>
                          <a:ea typeface="Calibri"/>
                          <a:cs typeface="Times New Roman"/>
                        </a:rPr>
                        <a:t>Water </a:t>
                      </a:r>
                      <a:endParaRPr lang="en-US" sz="1200" b="1" dirty="0">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nb-NO" sz="1200" b="1">
                          <a:latin typeface="+mn-lt"/>
                          <a:ea typeface="Calibri"/>
                          <a:cs typeface="Times New Roman"/>
                        </a:rPr>
                        <a:t>Soil </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305">
                <a:tc>
                  <a:txBody>
                    <a:bodyPr/>
                    <a:lstStyle/>
                    <a:p>
                      <a:pPr algn="just">
                        <a:lnSpc>
                          <a:spcPct val="100000"/>
                        </a:lnSpc>
                        <a:spcAft>
                          <a:spcPts val="0"/>
                        </a:spcAft>
                      </a:pPr>
                      <a:r>
                        <a:rPr lang="nb-NO" sz="1200" b="1" dirty="0">
                          <a:latin typeface="+mn-lt"/>
                          <a:ea typeface="Calibri"/>
                          <a:cs typeface="Times New Roman"/>
                        </a:rPr>
                        <a:t>EU</a:t>
                      </a:r>
                      <a:endParaRPr lang="en-US" sz="1200" b="1" dirty="0">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b="1" dirty="0">
                          <a:latin typeface="+mn-lt"/>
                          <a:ea typeface="Calibri"/>
                          <a:cs typeface="Times New Roman"/>
                        </a:rPr>
                        <a:t>-Directive 2000/60/EC, Water Framework Directive, WFD </a:t>
                      </a:r>
                      <a:endParaRPr lang="en-US" sz="1200" b="1" dirty="0">
                        <a:latin typeface="+mn-lt"/>
                        <a:ea typeface="Calibri"/>
                        <a:cs typeface="Times New Roman"/>
                      </a:endParaRPr>
                    </a:p>
                    <a:p>
                      <a:pPr fontAlgn="base">
                        <a:lnSpc>
                          <a:spcPct val="100000"/>
                        </a:lnSpc>
                        <a:spcAft>
                          <a:spcPts val="0"/>
                        </a:spcAft>
                      </a:pPr>
                      <a:r>
                        <a:rPr lang="en-GB" sz="1200" b="1" dirty="0">
                          <a:latin typeface="+mn-lt"/>
                          <a:ea typeface="Times New Roman"/>
                          <a:cs typeface="Times New Roman"/>
                        </a:rPr>
                        <a:t>-</a:t>
                      </a:r>
                      <a:r>
                        <a:rPr lang="en-US" sz="1200" b="1" dirty="0">
                          <a:latin typeface="+mn-lt"/>
                          <a:ea typeface="Times New Roman"/>
                          <a:cs typeface="Times New Roman"/>
                        </a:rPr>
                        <a:t>Directive </a:t>
                      </a:r>
                      <a:r>
                        <a:rPr lang="en-US" sz="1200" b="1" u="none" strike="noStrike" dirty="0">
                          <a:solidFill>
                            <a:schemeClr val="tx1"/>
                          </a:solidFill>
                          <a:latin typeface="+mn-lt"/>
                          <a:ea typeface="Times New Roman"/>
                          <a:cs typeface="Times New Roman"/>
                        </a:rPr>
                        <a:t>2006/118/EC</a:t>
                      </a:r>
                      <a:r>
                        <a:rPr lang="en-US" sz="1200" b="1" u="none" dirty="0">
                          <a:latin typeface="+mn-lt"/>
                          <a:ea typeface="Times New Roman"/>
                          <a:cs typeface="Times New Roman"/>
                        </a:rPr>
                        <a:t> </a:t>
                      </a:r>
                      <a:r>
                        <a:rPr lang="en-US" sz="1200" b="1" dirty="0">
                          <a:latin typeface="+mn-lt"/>
                          <a:ea typeface="Times New Roman"/>
                          <a:cs typeface="Times New Roman"/>
                        </a:rPr>
                        <a:t> on the protection of groundwater against pollution and deterioration </a:t>
                      </a:r>
                    </a:p>
                    <a:p>
                      <a:pPr fontAlgn="base">
                        <a:lnSpc>
                          <a:spcPct val="100000"/>
                        </a:lnSpc>
                        <a:spcAft>
                          <a:spcPts val="0"/>
                        </a:spcAft>
                      </a:pPr>
                      <a:r>
                        <a:rPr lang="en-US" sz="1200" b="1" dirty="0">
                          <a:latin typeface="+mn-lt"/>
                          <a:ea typeface="Times New Roman"/>
                          <a:cs typeface="Times New Roman"/>
                        </a:rPr>
                        <a:t>-Directive </a:t>
                      </a:r>
                      <a:r>
                        <a:rPr lang="en-US" sz="1200" b="1" u="none" strike="noStrike" dirty="0">
                          <a:solidFill>
                            <a:schemeClr val="tx1"/>
                          </a:solidFill>
                          <a:latin typeface="+mn-lt"/>
                          <a:ea typeface="Times New Roman"/>
                          <a:cs typeface="Times New Roman"/>
                        </a:rPr>
                        <a:t>2007/60/EC</a:t>
                      </a:r>
                      <a:r>
                        <a:rPr lang="en-US" sz="1200" b="1" dirty="0">
                          <a:solidFill>
                            <a:schemeClr val="tx1"/>
                          </a:solidFill>
                          <a:latin typeface="+mn-lt"/>
                          <a:ea typeface="Times New Roman"/>
                          <a:cs typeface="Times New Roman"/>
                        </a:rPr>
                        <a:t>  </a:t>
                      </a:r>
                      <a:r>
                        <a:rPr lang="en-US" sz="1200" b="1" dirty="0">
                          <a:latin typeface="+mn-lt"/>
                          <a:ea typeface="Times New Roman"/>
                          <a:cs typeface="Times New Roman"/>
                        </a:rPr>
                        <a:t>on the assessment and management of flood risks, Flood </a:t>
                      </a:r>
                      <a:r>
                        <a:rPr lang="en-US" sz="1200" b="1" dirty="0" smtClean="0">
                          <a:latin typeface="+mn-lt"/>
                          <a:ea typeface="Times New Roman"/>
                          <a:cs typeface="Times New Roman"/>
                        </a:rPr>
                        <a:t>Directive</a:t>
                      </a:r>
                      <a:r>
                        <a:rPr lang="en-US" sz="1200" b="1" dirty="0">
                          <a:latin typeface="+mn-lt"/>
                          <a:ea typeface="Times New Roman"/>
                          <a:cs typeface="Times New Roman"/>
                        </a:rPr>
                        <a:t>.</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sr-Latn-CS" sz="1200" b="1" dirty="0">
                          <a:latin typeface="+mn-lt"/>
                          <a:ea typeface="Calibri"/>
                          <a:cs typeface="Times New Roman"/>
                        </a:rPr>
                        <a:t>Thematic Strategy for Soil Protection </a:t>
                      </a:r>
                      <a:r>
                        <a:rPr lang="en-GB" sz="1200" b="1" dirty="0">
                          <a:latin typeface="+mn-lt"/>
                          <a:ea typeface="Calibri"/>
                          <a:cs typeface="TimesNewRomanPSMT"/>
                        </a:rPr>
                        <a:t>(</a:t>
                      </a:r>
                      <a:r>
                        <a:rPr lang="en-GB" sz="1200" b="1" dirty="0">
                          <a:latin typeface="+mn-lt"/>
                          <a:ea typeface="Calibri"/>
                          <a:cs typeface="Times New Roman"/>
                        </a:rPr>
                        <a:t>COM(2006)231)</a:t>
                      </a:r>
                      <a:endParaRPr lang="en-US" sz="1200" b="1" dirty="0">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615">
                <a:tc>
                  <a:txBody>
                    <a:bodyPr/>
                    <a:lstStyle/>
                    <a:p>
                      <a:pPr algn="just">
                        <a:lnSpc>
                          <a:spcPct val="100000"/>
                        </a:lnSpc>
                        <a:spcAft>
                          <a:spcPts val="0"/>
                        </a:spcAft>
                      </a:pPr>
                      <a:r>
                        <a:rPr lang="nb-NO" sz="1200" b="1">
                          <a:latin typeface="+mn-lt"/>
                          <a:ea typeface="Calibri"/>
                          <a:cs typeface="Times New Roman"/>
                        </a:rPr>
                        <a:t>Bosna and Herzegovina</a:t>
                      </a:r>
                      <a:endParaRPr lang="en-US" sz="1200" b="1">
                        <a:latin typeface="+mn-lt"/>
                        <a:ea typeface="Calibri"/>
                        <a:cs typeface="Times New Roman"/>
                      </a:endParaRPr>
                    </a:p>
                    <a:p>
                      <a:pPr algn="r">
                        <a:lnSpc>
                          <a:spcPct val="100000"/>
                        </a:lnSpc>
                        <a:spcAft>
                          <a:spcPts val="0"/>
                        </a:spcAft>
                      </a:pPr>
                      <a:r>
                        <a:rPr lang="nb-NO" sz="1200" b="1">
                          <a:latin typeface="+mn-lt"/>
                          <a:ea typeface="Calibri"/>
                          <a:cs typeface="Times New Roman"/>
                        </a:rPr>
                        <a:t>Republic of Srpska</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nb-NO" sz="1200" b="1">
                          <a:latin typeface="+mn-lt"/>
                          <a:ea typeface="Calibri"/>
                          <a:cs typeface="Times New Roman"/>
                        </a:rPr>
                        <a:t>Law on Waters </a:t>
                      </a:r>
                      <a:endParaRPr lang="en-US" sz="1200" b="1">
                        <a:latin typeface="+mn-lt"/>
                        <a:ea typeface="Calibri"/>
                        <a:cs typeface="Times New Roman"/>
                      </a:endParaRPr>
                    </a:p>
                    <a:p>
                      <a:pPr algn="just">
                        <a:lnSpc>
                          <a:spcPct val="100000"/>
                        </a:lnSpc>
                        <a:spcAft>
                          <a:spcPts val="0"/>
                        </a:spcAft>
                      </a:pPr>
                      <a:r>
                        <a:rPr lang="nb-NO" sz="1200" b="1">
                          <a:latin typeface="+mn-lt"/>
                          <a:ea typeface="Calibri"/>
                          <a:cs typeface="Times New Roman"/>
                        </a:rPr>
                        <a:t> </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b="1">
                          <a:latin typeface="+mn-lt"/>
                          <a:ea typeface="Calibri"/>
                          <a:cs typeface="Times New Roman"/>
                        </a:rPr>
                        <a:t>Law on Agricultural Land </a:t>
                      </a:r>
                      <a:endParaRPr lang="en-US" sz="1200" b="1">
                        <a:latin typeface="+mn-lt"/>
                        <a:ea typeface="Calibri"/>
                        <a:cs typeface="Times New Roman"/>
                      </a:endParaRPr>
                    </a:p>
                    <a:p>
                      <a:pPr algn="just">
                        <a:lnSpc>
                          <a:spcPct val="100000"/>
                        </a:lnSpc>
                        <a:spcAft>
                          <a:spcPts val="0"/>
                        </a:spcAft>
                      </a:pPr>
                      <a:r>
                        <a:rPr lang="en-GB" sz="1200" b="1">
                          <a:latin typeface="+mn-lt"/>
                          <a:ea typeface="Calibri"/>
                          <a:cs typeface="Times New Roman"/>
                        </a:rPr>
                        <a:t>Law on Environment</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615">
                <a:tc>
                  <a:txBody>
                    <a:bodyPr/>
                    <a:lstStyle/>
                    <a:p>
                      <a:pPr algn="r">
                        <a:lnSpc>
                          <a:spcPct val="100000"/>
                        </a:lnSpc>
                        <a:spcAft>
                          <a:spcPts val="0"/>
                        </a:spcAft>
                      </a:pPr>
                      <a:r>
                        <a:rPr lang="nb-NO" sz="1200" b="1">
                          <a:latin typeface="+mn-lt"/>
                          <a:ea typeface="Calibri"/>
                          <a:cs typeface="Times New Roman"/>
                        </a:rPr>
                        <a:t>Federation Bosna i Herzegovina</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200" b="1">
                          <a:latin typeface="+mn-lt"/>
                          <a:ea typeface="Calibri"/>
                          <a:cs typeface="Times New Roman"/>
                        </a:rPr>
                        <a:t>Law on Waters</a:t>
                      </a: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b="1">
                          <a:latin typeface="+mn-lt"/>
                          <a:ea typeface="Calibri"/>
                          <a:cs typeface="Times New Roman"/>
                        </a:rPr>
                        <a:t>Law on Agricultural Land </a:t>
                      </a:r>
                      <a:endParaRPr lang="en-US" sz="1200" b="1">
                        <a:latin typeface="+mn-lt"/>
                        <a:ea typeface="Calibri"/>
                        <a:cs typeface="Times New Roman"/>
                      </a:endParaRPr>
                    </a:p>
                    <a:p>
                      <a:pPr algn="just">
                        <a:lnSpc>
                          <a:spcPct val="100000"/>
                        </a:lnSpc>
                        <a:spcAft>
                          <a:spcPts val="0"/>
                        </a:spcAft>
                      </a:pPr>
                      <a:r>
                        <a:rPr lang="en-GB" sz="1200" b="1">
                          <a:latin typeface="+mn-lt"/>
                          <a:ea typeface="Calibri"/>
                          <a:cs typeface="Times New Roman"/>
                        </a:rPr>
                        <a:t>Law on Environment</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228">
                <a:tc>
                  <a:txBody>
                    <a:bodyPr/>
                    <a:lstStyle/>
                    <a:p>
                      <a:pPr algn="just">
                        <a:lnSpc>
                          <a:spcPct val="100000"/>
                        </a:lnSpc>
                        <a:spcAft>
                          <a:spcPts val="0"/>
                        </a:spcAft>
                      </a:pPr>
                      <a:r>
                        <a:rPr lang="nb-NO" sz="1200" b="1">
                          <a:latin typeface="+mn-lt"/>
                          <a:ea typeface="Calibri"/>
                          <a:cs typeface="Times New Roman"/>
                        </a:rPr>
                        <a:t>Croatia</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200" b="1">
                          <a:latin typeface="+mn-lt"/>
                          <a:ea typeface="Calibri"/>
                          <a:cs typeface="Times New Roman"/>
                        </a:rPr>
                        <a:t>Law on Waters</a:t>
                      </a:r>
                    </a:p>
                    <a:p>
                      <a:pPr>
                        <a:lnSpc>
                          <a:spcPct val="100000"/>
                        </a:lnSpc>
                        <a:spcAft>
                          <a:spcPts val="0"/>
                        </a:spcAft>
                      </a:pPr>
                      <a:r>
                        <a:rPr lang="nb-NO" sz="1200" b="1">
                          <a:latin typeface="+mn-lt"/>
                          <a:ea typeface="Calibri"/>
                          <a:cs typeface="Times New Roman"/>
                        </a:rPr>
                        <a:t>Law on Financing Water Management</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b="1">
                          <a:latin typeface="+mn-lt"/>
                          <a:ea typeface="Calibri"/>
                          <a:cs typeface="Times New Roman"/>
                        </a:rPr>
                        <a:t>Law on Agricultural Land </a:t>
                      </a:r>
                      <a:endParaRPr lang="en-US" sz="1200" b="1">
                        <a:latin typeface="+mn-lt"/>
                        <a:ea typeface="Calibri"/>
                        <a:cs typeface="Times New Roman"/>
                      </a:endParaRPr>
                    </a:p>
                    <a:p>
                      <a:pPr>
                        <a:lnSpc>
                          <a:spcPct val="100000"/>
                        </a:lnSpc>
                        <a:spcAft>
                          <a:spcPts val="0"/>
                        </a:spcAft>
                      </a:pPr>
                      <a:r>
                        <a:rPr lang="en-GB" sz="1200" b="1">
                          <a:latin typeface="+mn-lt"/>
                          <a:ea typeface="Calibri"/>
                          <a:cs typeface="Times New Roman"/>
                        </a:rPr>
                        <a:t>Law on Environment </a:t>
                      </a:r>
                      <a:endParaRPr lang="en-US" sz="1200" b="1">
                        <a:latin typeface="+mn-lt"/>
                        <a:ea typeface="Calibri"/>
                        <a:cs typeface="Times New Roman"/>
                      </a:endParaRPr>
                    </a:p>
                    <a:p>
                      <a:pPr>
                        <a:lnSpc>
                          <a:spcPct val="100000"/>
                        </a:lnSpc>
                        <a:spcAft>
                          <a:spcPts val="0"/>
                        </a:spcAft>
                      </a:pPr>
                      <a:r>
                        <a:rPr lang="en-GB" sz="1200" b="1">
                          <a:latin typeface="+mn-lt"/>
                          <a:ea typeface="Calibri"/>
                          <a:cs typeface="Times New Roman"/>
                        </a:rPr>
                        <a:t>Law on Land Consolidation of Agricultural Land </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615">
                <a:tc>
                  <a:txBody>
                    <a:bodyPr/>
                    <a:lstStyle/>
                    <a:p>
                      <a:pPr algn="just">
                        <a:lnSpc>
                          <a:spcPct val="100000"/>
                        </a:lnSpc>
                        <a:spcAft>
                          <a:spcPts val="0"/>
                        </a:spcAft>
                      </a:pPr>
                      <a:r>
                        <a:rPr lang="nb-NO" sz="1200" b="1">
                          <a:latin typeface="+mn-lt"/>
                          <a:ea typeface="Calibri"/>
                          <a:cs typeface="Times New Roman"/>
                        </a:rPr>
                        <a:t>Macedonia</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200" b="1">
                          <a:latin typeface="+mn-lt"/>
                          <a:ea typeface="Calibri"/>
                          <a:cs typeface="Times New Roman"/>
                        </a:rPr>
                        <a:t>Law on Waters </a:t>
                      </a:r>
                      <a:endParaRPr lang="en-US" sz="1200" b="1">
                        <a:latin typeface="+mn-lt"/>
                        <a:ea typeface="Calibri"/>
                        <a:cs typeface="Times New Roman"/>
                      </a:endParaRPr>
                    </a:p>
                    <a:p>
                      <a:pPr algn="just">
                        <a:lnSpc>
                          <a:spcPct val="100000"/>
                        </a:lnSpc>
                        <a:spcAft>
                          <a:spcPts val="0"/>
                        </a:spcAft>
                      </a:pPr>
                      <a:r>
                        <a:rPr lang="en-GB" sz="1200" b="1">
                          <a:latin typeface="+mn-lt"/>
                          <a:ea typeface="Calibri"/>
                          <a:cs typeface="Times New Roman"/>
                        </a:rPr>
                        <a:t>Law on Water Management</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b="1">
                          <a:latin typeface="+mn-lt"/>
                          <a:ea typeface="Calibri"/>
                          <a:cs typeface="Times New Roman"/>
                        </a:rPr>
                        <a:t>Law on Agricultural Land </a:t>
                      </a:r>
                      <a:endParaRPr lang="en-US" sz="1200" b="1">
                        <a:latin typeface="+mn-lt"/>
                        <a:ea typeface="Calibri"/>
                        <a:cs typeface="Times New Roman"/>
                      </a:endParaRPr>
                    </a:p>
                    <a:p>
                      <a:pPr>
                        <a:lnSpc>
                          <a:spcPct val="100000"/>
                        </a:lnSpc>
                        <a:spcAft>
                          <a:spcPts val="0"/>
                        </a:spcAft>
                      </a:pPr>
                      <a:r>
                        <a:rPr lang="en-GB" sz="1200" b="1">
                          <a:latin typeface="+mn-lt"/>
                          <a:ea typeface="Calibri"/>
                          <a:cs typeface="Times New Roman"/>
                        </a:rPr>
                        <a:t>Law on Environment</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615">
                <a:tc>
                  <a:txBody>
                    <a:bodyPr/>
                    <a:lstStyle/>
                    <a:p>
                      <a:pPr algn="just">
                        <a:lnSpc>
                          <a:spcPct val="100000"/>
                        </a:lnSpc>
                        <a:spcAft>
                          <a:spcPts val="0"/>
                        </a:spcAft>
                      </a:pPr>
                      <a:r>
                        <a:rPr lang="nb-NO" sz="1200" b="1">
                          <a:latin typeface="+mn-lt"/>
                          <a:ea typeface="Calibri"/>
                          <a:cs typeface="Times New Roman"/>
                        </a:rPr>
                        <a:t>Montenegro</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200" b="1">
                          <a:latin typeface="+mn-lt"/>
                          <a:ea typeface="Calibri"/>
                          <a:cs typeface="Times New Roman"/>
                        </a:rPr>
                        <a:t>Law on Waters </a:t>
                      </a:r>
                    </a:p>
                    <a:p>
                      <a:pPr>
                        <a:lnSpc>
                          <a:spcPct val="100000"/>
                        </a:lnSpc>
                        <a:spcAft>
                          <a:spcPts val="0"/>
                        </a:spcAft>
                      </a:pPr>
                      <a:r>
                        <a:rPr lang="nb-NO" sz="1200" b="1">
                          <a:latin typeface="+mn-lt"/>
                          <a:ea typeface="Calibri"/>
                          <a:cs typeface="Times New Roman"/>
                        </a:rPr>
                        <a:t>Law on Financing Water Management </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b="1">
                          <a:latin typeface="+mn-lt"/>
                          <a:ea typeface="Calibri"/>
                          <a:cs typeface="Times New Roman"/>
                        </a:rPr>
                        <a:t>Law on Agricultural Land </a:t>
                      </a:r>
                      <a:endParaRPr lang="en-US" sz="1200" b="1">
                        <a:latin typeface="+mn-lt"/>
                        <a:ea typeface="Calibri"/>
                        <a:cs typeface="Times New Roman"/>
                      </a:endParaRPr>
                    </a:p>
                    <a:p>
                      <a:pPr>
                        <a:lnSpc>
                          <a:spcPct val="100000"/>
                        </a:lnSpc>
                        <a:spcAft>
                          <a:spcPts val="0"/>
                        </a:spcAft>
                      </a:pPr>
                      <a:r>
                        <a:rPr lang="en-GB" sz="1200" b="1">
                          <a:latin typeface="+mn-lt"/>
                          <a:ea typeface="Calibri"/>
                          <a:cs typeface="Times New Roman"/>
                        </a:rPr>
                        <a:t>Law on Environment</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922">
                <a:tc>
                  <a:txBody>
                    <a:bodyPr/>
                    <a:lstStyle/>
                    <a:p>
                      <a:pPr algn="just">
                        <a:lnSpc>
                          <a:spcPct val="100000"/>
                        </a:lnSpc>
                        <a:spcAft>
                          <a:spcPts val="0"/>
                        </a:spcAft>
                      </a:pPr>
                      <a:r>
                        <a:rPr lang="nb-NO" sz="1200" b="1">
                          <a:latin typeface="+mn-lt"/>
                          <a:ea typeface="Calibri"/>
                          <a:cs typeface="Times New Roman"/>
                        </a:rPr>
                        <a:t>Serbia</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200" b="1">
                          <a:latin typeface="+mn-lt"/>
                          <a:ea typeface="Calibri"/>
                          <a:cs typeface="Times New Roman"/>
                        </a:rPr>
                        <a:t>Law on Waters </a:t>
                      </a:r>
                      <a:endParaRPr lang="en-US" sz="1200" b="1">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b="1" dirty="0">
                          <a:latin typeface="+mn-lt"/>
                          <a:ea typeface="Calibri"/>
                          <a:cs typeface="Times New Roman"/>
                        </a:rPr>
                        <a:t>Law on Soil Protection</a:t>
                      </a:r>
                      <a:endParaRPr lang="en-US" sz="1200" b="1" dirty="0">
                        <a:latin typeface="+mn-lt"/>
                        <a:ea typeface="Calibri"/>
                        <a:cs typeface="Times New Roman"/>
                      </a:endParaRPr>
                    </a:p>
                    <a:p>
                      <a:pPr>
                        <a:lnSpc>
                          <a:spcPct val="100000"/>
                        </a:lnSpc>
                        <a:spcAft>
                          <a:spcPts val="0"/>
                        </a:spcAft>
                      </a:pPr>
                      <a:r>
                        <a:rPr lang="en-GB" sz="1200" b="1" dirty="0">
                          <a:latin typeface="+mn-lt"/>
                          <a:ea typeface="Calibri"/>
                          <a:cs typeface="Times New Roman"/>
                        </a:rPr>
                        <a:t>Law on Agricultural Land </a:t>
                      </a:r>
                      <a:endParaRPr lang="en-US" sz="1200" b="1" dirty="0">
                        <a:latin typeface="+mn-lt"/>
                        <a:ea typeface="Calibri"/>
                        <a:cs typeface="Times New Roman"/>
                      </a:endParaRPr>
                    </a:p>
                    <a:p>
                      <a:pPr algn="just">
                        <a:lnSpc>
                          <a:spcPct val="100000"/>
                        </a:lnSpc>
                        <a:spcAft>
                          <a:spcPts val="0"/>
                        </a:spcAft>
                      </a:pPr>
                      <a:r>
                        <a:rPr lang="en-GB" sz="1200" b="1" dirty="0">
                          <a:latin typeface="+mn-lt"/>
                          <a:ea typeface="Calibri"/>
                          <a:cs typeface="Times New Roman"/>
                        </a:rPr>
                        <a:t>Law on Environment</a:t>
                      </a:r>
                      <a:endParaRPr lang="en-US" sz="1200" b="1" dirty="0">
                        <a:latin typeface="+mn-lt"/>
                        <a:ea typeface="Calibri"/>
                        <a:cs typeface="Times New Roman"/>
                      </a:endParaRPr>
                    </a:p>
                  </a:txBody>
                  <a:tcPr marL="62268" marR="62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000232" y="714356"/>
            <a:ext cx="5786478" cy="338554"/>
          </a:xfrm>
          <a:prstGeom prst="rect">
            <a:avLst/>
          </a:prstGeom>
        </p:spPr>
        <p:txBody>
          <a:bodyPr wrap="square">
            <a:spAutoFit/>
          </a:bodyPr>
          <a:lstStyle/>
          <a:p>
            <a:r>
              <a:rPr lang="nb-NO" sz="1600" b="1" dirty="0" smtClean="0"/>
              <a:t>Legal framework of soil and water resources</a:t>
            </a:r>
            <a:endParaRPr lang="en-US" sz="1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500306"/>
            <a:ext cx="8229600" cy="2543180"/>
          </a:xfrm>
        </p:spPr>
        <p:txBody>
          <a:bodyPr/>
          <a:lstStyle/>
          <a:p>
            <a:pPr>
              <a:buNone/>
            </a:pPr>
            <a:r>
              <a:rPr lang="en-GB" sz="2200" dirty="0">
                <a:solidFill>
                  <a:schemeClr val="tx1"/>
                </a:solidFill>
                <a:latin typeface="+mn-lt"/>
                <a:ea typeface="+mn-ea"/>
                <a:cs typeface="+mn-cs"/>
              </a:rPr>
              <a:t>The aim of this paper is to make a comparative analysis of the legislative framework for soil and water resource management in Serbia and some Balkan region countries with an established EU legislative framework and give recommendations to improve policy management in this area. </a:t>
            </a:r>
            <a:endParaRPr lang="en-US" sz="2200" dirty="0">
              <a:solidFill>
                <a:schemeClr val="tx1"/>
              </a:solidFill>
              <a:latin typeface="+mn-lt"/>
              <a:ea typeface="+mn-ea"/>
              <a:cs typeface="+mn-cs"/>
            </a:endParaRPr>
          </a:p>
          <a:p>
            <a:endParaRPr lang="en-US" sz="2200" dirty="0"/>
          </a:p>
        </p:txBody>
      </p:sp>
      <p:grpSp>
        <p:nvGrpSpPr>
          <p:cNvPr id="4" name="Group 3"/>
          <p:cNvGrpSpPr/>
          <p:nvPr/>
        </p:nvGrpSpPr>
        <p:grpSpPr>
          <a:xfrm>
            <a:off x="0" y="0"/>
            <a:ext cx="9123998" cy="993330"/>
            <a:chOff x="0" y="928670"/>
            <a:chExt cx="8858250" cy="964398"/>
          </a:xfrm>
        </p:grpSpPr>
        <p:pic>
          <p:nvPicPr>
            <p:cNvPr id="5" name="Picture 2" descr="C:\Users\Nada Dragovic\Pictures\prva strana.jpg"/>
            <p:cNvPicPr>
              <a:picLocks noChangeAspect="1" noChangeArrowheads="1"/>
            </p:cNvPicPr>
            <p:nvPr/>
          </p:nvPicPr>
          <p:blipFill>
            <a:blip r:embed="rId2" cstate="print"/>
            <a:srcRect t="76613" b="8871"/>
            <a:stretch>
              <a:fillRect/>
            </a:stretch>
          </p:blipFill>
          <p:spPr bwMode="auto">
            <a:xfrm>
              <a:off x="0" y="928670"/>
              <a:ext cx="8858250" cy="964398"/>
            </a:xfrm>
            <a:prstGeom prst="rect">
              <a:avLst/>
            </a:prstGeom>
            <a:noFill/>
          </p:spPr>
        </p:pic>
        <p:pic>
          <p:nvPicPr>
            <p:cNvPr id="6" name="Picture 3" descr="C:\Users\Nada Dragovic\Pictures\Cnn8Zx0XYAAD56G.jpg large.jpg"/>
            <p:cNvPicPr>
              <a:picLocks noChangeAspect="1" noChangeArrowheads="1"/>
            </p:cNvPicPr>
            <p:nvPr/>
          </p:nvPicPr>
          <p:blipFill>
            <a:blip r:embed="rId3" cstate="print"/>
            <a:srcRect/>
            <a:stretch>
              <a:fillRect/>
            </a:stretch>
          </p:blipFill>
          <p:spPr bwMode="auto">
            <a:xfrm>
              <a:off x="2285999" y="1005840"/>
              <a:ext cx="1150620" cy="862965"/>
            </a:xfrm>
            <a:prstGeom prst="rect">
              <a:avLst/>
            </a:prstGeom>
            <a:noFill/>
          </p:spPr>
        </p:pic>
        <p:pic>
          <p:nvPicPr>
            <p:cNvPr id="7" name="Picture 5" descr="H:\RADOVI\RADOVI\zemljiste\foto\img_h2.gif"/>
            <p:cNvPicPr>
              <a:picLocks noChangeAspect="1" noChangeArrowheads="1"/>
            </p:cNvPicPr>
            <p:nvPr/>
          </p:nvPicPr>
          <p:blipFill>
            <a:blip r:embed="rId4" cstate="print"/>
            <a:srcRect l="35162" t="55725" r="2787" b="14217"/>
            <a:stretch>
              <a:fillRect/>
            </a:stretch>
          </p:blipFill>
          <p:spPr bwMode="auto">
            <a:xfrm>
              <a:off x="3500430" y="1000108"/>
              <a:ext cx="1928826" cy="857256"/>
            </a:xfrm>
            <a:prstGeom prst="rect">
              <a:avLst/>
            </a:prstGeom>
            <a:noFill/>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85926"/>
            <a:ext cx="8229600" cy="3757626"/>
          </a:xfrm>
        </p:spPr>
        <p:txBody>
          <a:bodyPr/>
          <a:lstStyle/>
          <a:p>
            <a:r>
              <a:rPr lang="en-GB" sz="2000" dirty="0" smtClean="0"/>
              <a:t>Larger differences </a:t>
            </a:r>
            <a:r>
              <a:rPr lang="en-GB" sz="2000" dirty="0" smtClean="0"/>
              <a:t>in</a:t>
            </a:r>
            <a:r>
              <a:rPr lang="sr-Latn-RS" sz="2000" dirty="0" smtClean="0"/>
              <a:t> the</a:t>
            </a:r>
            <a:r>
              <a:rPr lang="en-GB" sz="2000" dirty="0" smtClean="0"/>
              <a:t> </a:t>
            </a:r>
            <a:r>
              <a:rPr lang="en-GB" sz="2000" dirty="0" smtClean="0"/>
              <a:t>legislative regulation of the analyzed countries exist in the strategic framework and by-law documents.</a:t>
            </a:r>
            <a:endParaRPr lang="sr-Latn-RS" sz="2000" dirty="0" smtClean="0"/>
          </a:p>
          <a:p>
            <a:r>
              <a:rPr lang="en-GB" sz="2000" dirty="0" smtClean="0"/>
              <a:t>An important document in the field of water is a water management </a:t>
            </a:r>
            <a:r>
              <a:rPr lang="en-GB" sz="2000" dirty="0" smtClean="0"/>
              <a:t>strategy.</a:t>
            </a:r>
            <a:r>
              <a:rPr lang="sr-Latn-RS" sz="2000" dirty="0" smtClean="0"/>
              <a:t> It </a:t>
            </a:r>
            <a:r>
              <a:rPr lang="en-GB" sz="2000" dirty="0" smtClean="0"/>
              <a:t>was </a:t>
            </a:r>
            <a:r>
              <a:rPr lang="en-GB" sz="2000" dirty="0" smtClean="0"/>
              <a:t>adopted by Croatia (2008), part of Bosnia and Herzegovina (Federation has adopted a strategy and Republic </a:t>
            </a:r>
            <a:r>
              <a:rPr lang="en-GB" sz="2000" dirty="0" err="1" smtClean="0"/>
              <a:t>Srpska</a:t>
            </a:r>
            <a:r>
              <a:rPr lang="en-GB" sz="2000" dirty="0" smtClean="0"/>
              <a:t> has a framework), Serbia and Montenegro (draft strategy was a subject of public debate and awaits adoption), while Macedonia </a:t>
            </a:r>
            <a:r>
              <a:rPr lang="sr-Latn-RS" sz="2000" dirty="0" smtClean="0"/>
              <a:t>has not</a:t>
            </a:r>
            <a:r>
              <a:rPr lang="en-GB" sz="2000" dirty="0" smtClean="0"/>
              <a:t> </a:t>
            </a:r>
            <a:r>
              <a:rPr lang="en-GB" sz="2000" dirty="0" smtClean="0"/>
              <a:t>rendered the strategy but only </a:t>
            </a:r>
            <a:r>
              <a:rPr lang="sr-Latn-RS" sz="2000" dirty="0" smtClean="0"/>
              <a:t>the </a:t>
            </a:r>
            <a:r>
              <a:rPr lang="en-GB" sz="2000" dirty="0" smtClean="0"/>
              <a:t>regulation </a:t>
            </a:r>
            <a:r>
              <a:rPr lang="en-GB" sz="2000" dirty="0" smtClean="0"/>
              <a:t>for some elements for WFD (management plans for river basin). Regarding the strategic documents in the area of </a:t>
            </a:r>
            <a:r>
              <a:rPr lang="en-GB" sz="2000" dirty="0" smtClean="0"/>
              <a:t>land,</a:t>
            </a:r>
            <a:r>
              <a:rPr lang="sr-Latn-RS" sz="2000" dirty="0" smtClean="0"/>
              <a:t> a lack of them</a:t>
            </a:r>
            <a:r>
              <a:rPr lang="en-GB" sz="2000" dirty="0" smtClean="0"/>
              <a:t>, </a:t>
            </a:r>
            <a:r>
              <a:rPr lang="en-GB" sz="2000" dirty="0" smtClean="0"/>
              <a:t>as well as </a:t>
            </a:r>
            <a:r>
              <a:rPr lang="sr-Latn-RS" sz="2000" dirty="0" smtClean="0"/>
              <a:t>a </a:t>
            </a:r>
            <a:r>
              <a:rPr lang="en-GB" sz="2000" dirty="0" smtClean="0"/>
              <a:t>lack </a:t>
            </a:r>
            <a:r>
              <a:rPr lang="en-GB" sz="2000" dirty="0" smtClean="0"/>
              <a:t>of </a:t>
            </a:r>
            <a:r>
              <a:rPr lang="en-GB" sz="2000" dirty="0" err="1" smtClean="0"/>
              <a:t>legislat</a:t>
            </a:r>
            <a:r>
              <a:rPr lang="sr-Latn-RS" sz="2000" dirty="0" smtClean="0"/>
              <a:t>ion, are noted</a:t>
            </a:r>
            <a:r>
              <a:rPr lang="en-GB" sz="2000" dirty="0" smtClean="0"/>
              <a:t>.</a:t>
            </a:r>
            <a:endParaRPr lang="en-GB" sz="2000" dirty="0" smtClean="0"/>
          </a:p>
          <a:p>
            <a:endParaRPr lang="en-US" sz="2000" dirty="0" smtClean="0"/>
          </a:p>
        </p:txBody>
      </p:sp>
      <p:grpSp>
        <p:nvGrpSpPr>
          <p:cNvPr id="4" name="Group 3"/>
          <p:cNvGrpSpPr/>
          <p:nvPr/>
        </p:nvGrpSpPr>
        <p:grpSpPr>
          <a:xfrm>
            <a:off x="0" y="0"/>
            <a:ext cx="9123998" cy="993330"/>
            <a:chOff x="0" y="928670"/>
            <a:chExt cx="8858250" cy="964398"/>
          </a:xfrm>
        </p:grpSpPr>
        <p:pic>
          <p:nvPicPr>
            <p:cNvPr id="5" name="Picture 2" descr="C:\Users\Nada Dragovic\Pictures\prva strana.jpg"/>
            <p:cNvPicPr>
              <a:picLocks noChangeAspect="1" noChangeArrowheads="1"/>
            </p:cNvPicPr>
            <p:nvPr/>
          </p:nvPicPr>
          <p:blipFill>
            <a:blip r:embed="rId2" cstate="print"/>
            <a:srcRect t="76613" b="8871"/>
            <a:stretch>
              <a:fillRect/>
            </a:stretch>
          </p:blipFill>
          <p:spPr bwMode="auto">
            <a:xfrm>
              <a:off x="0" y="928670"/>
              <a:ext cx="8858250" cy="964398"/>
            </a:xfrm>
            <a:prstGeom prst="rect">
              <a:avLst/>
            </a:prstGeom>
            <a:noFill/>
          </p:spPr>
        </p:pic>
        <p:pic>
          <p:nvPicPr>
            <p:cNvPr id="6" name="Picture 3" descr="C:\Users\Nada Dragovic\Pictures\Cnn8Zx0XYAAD56G.jpg large.jpg"/>
            <p:cNvPicPr>
              <a:picLocks noChangeAspect="1" noChangeArrowheads="1"/>
            </p:cNvPicPr>
            <p:nvPr/>
          </p:nvPicPr>
          <p:blipFill>
            <a:blip r:embed="rId3" cstate="print"/>
            <a:srcRect/>
            <a:stretch>
              <a:fillRect/>
            </a:stretch>
          </p:blipFill>
          <p:spPr bwMode="auto">
            <a:xfrm>
              <a:off x="2285999" y="1005840"/>
              <a:ext cx="1150620" cy="862965"/>
            </a:xfrm>
            <a:prstGeom prst="rect">
              <a:avLst/>
            </a:prstGeom>
            <a:noFill/>
          </p:spPr>
        </p:pic>
        <p:pic>
          <p:nvPicPr>
            <p:cNvPr id="7" name="Picture 5" descr="H:\RADOVI\RADOVI\zemljiste\foto\img_h2.gif"/>
            <p:cNvPicPr>
              <a:picLocks noChangeAspect="1" noChangeArrowheads="1"/>
            </p:cNvPicPr>
            <p:nvPr/>
          </p:nvPicPr>
          <p:blipFill>
            <a:blip r:embed="rId4" cstate="print"/>
            <a:srcRect l="35162" t="55725" r="2787" b="14217"/>
            <a:stretch>
              <a:fillRect/>
            </a:stretch>
          </p:blipFill>
          <p:spPr bwMode="auto">
            <a:xfrm>
              <a:off x="3500430" y="1000108"/>
              <a:ext cx="1928826" cy="857256"/>
            </a:xfrm>
            <a:prstGeom prst="rect">
              <a:avLst/>
            </a:prstGeom>
            <a:noFill/>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34" y="857232"/>
          <a:ext cx="8501121" cy="5486400"/>
        </p:xfrm>
        <a:graphic>
          <a:graphicData uri="http://schemas.openxmlformats.org/drawingml/2006/table">
            <a:tbl>
              <a:tblPr/>
              <a:tblGrid>
                <a:gridCol w="1571636"/>
                <a:gridCol w="3956556"/>
                <a:gridCol w="2972929"/>
              </a:tblGrid>
              <a:tr h="99122">
                <a:tc>
                  <a:txBody>
                    <a:bodyPr/>
                    <a:lstStyle/>
                    <a:p>
                      <a:pPr algn="just">
                        <a:lnSpc>
                          <a:spcPct val="100000"/>
                        </a:lnSpc>
                        <a:spcAft>
                          <a:spcPts val="0"/>
                        </a:spcAft>
                      </a:pPr>
                      <a:r>
                        <a:rPr lang="nb-NO" sz="1200" dirty="0">
                          <a:latin typeface="Times New Roman"/>
                          <a:ea typeface="Calibri"/>
                          <a:cs typeface="Times New Roman"/>
                        </a:rPr>
                        <a:t>Countries</a:t>
                      </a:r>
                      <a:endParaRPr lang="en-US" sz="1200" dirty="0">
                        <a:latin typeface="Calibri"/>
                        <a:ea typeface="Calibri"/>
                        <a:cs typeface="Times New Roman"/>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nb-NO" sz="1200">
                          <a:latin typeface="Times New Roman"/>
                          <a:ea typeface="Calibri"/>
                          <a:cs typeface="Times New Roman"/>
                        </a:rPr>
                        <a:t>Water </a:t>
                      </a:r>
                      <a:endParaRPr lang="en-US" sz="1200">
                        <a:latin typeface="Calibri"/>
                        <a:ea typeface="Calibri"/>
                        <a:cs typeface="Times New Roman"/>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nb-NO" sz="1200">
                          <a:latin typeface="Times New Roman"/>
                          <a:ea typeface="Calibri"/>
                          <a:cs typeface="Times New Roman"/>
                        </a:rPr>
                        <a:t>Soil </a:t>
                      </a:r>
                      <a:endParaRPr lang="en-US" sz="1200">
                        <a:latin typeface="Calibri"/>
                        <a:ea typeface="Calibri"/>
                        <a:cs typeface="Times New Roman"/>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854">
                <a:tc>
                  <a:txBody>
                    <a:bodyPr/>
                    <a:lstStyle/>
                    <a:p>
                      <a:pPr algn="just">
                        <a:lnSpc>
                          <a:spcPct val="100000"/>
                        </a:lnSpc>
                        <a:spcAft>
                          <a:spcPts val="0"/>
                        </a:spcAft>
                      </a:pPr>
                      <a:r>
                        <a:rPr lang="nb-NO" sz="1200">
                          <a:latin typeface="Times New Roman" pitchFamily="18" charset="0"/>
                          <a:ea typeface="Calibri"/>
                          <a:cs typeface="Times New Roman" pitchFamily="18" charset="0"/>
                        </a:rPr>
                        <a:t>Bosna and Herzegovina</a:t>
                      </a:r>
                      <a:endParaRPr lang="en-US" sz="1200">
                        <a:latin typeface="Times New Roman" pitchFamily="18" charset="0"/>
                        <a:ea typeface="Calibri"/>
                        <a:cs typeface="Times New Roman" pitchFamily="18" charset="0"/>
                      </a:endParaRPr>
                    </a:p>
                    <a:p>
                      <a:pPr algn="r">
                        <a:lnSpc>
                          <a:spcPct val="100000"/>
                        </a:lnSpc>
                        <a:spcAft>
                          <a:spcPts val="0"/>
                        </a:spcAft>
                      </a:pPr>
                      <a:r>
                        <a:rPr lang="nb-NO" sz="1200">
                          <a:latin typeface="Times New Roman" pitchFamily="18" charset="0"/>
                          <a:ea typeface="Calibri"/>
                          <a:cs typeface="Times New Roman" pitchFamily="18" charset="0"/>
                        </a:rPr>
                        <a:t>Republic of Srpska</a:t>
                      </a:r>
                      <a:endParaRPr lang="en-US" sz="120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200" dirty="0">
                          <a:latin typeface="Times New Roman" pitchFamily="18" charset="0"/>
                          <a:ea typeface="Calibri"/>
                          <a:cs typeface="Times New Roman" pitchFamily="18" charset="0"/>
                        </a:rPr>
                        <a:t>Framework for the Development of RS Water Management and Action Plan for implementation of the Framework for the Development of RS Water Management</a:t>
                      </a:r>
                    </a:p>
                    <a:p>
                      <a:pPr rtl="0"/>
                      <a:r>
                        <a:rPr lang="en-GB" sz="1200" dirty="0" smtClean="0">
                          <a:latin typeface="Times New Roman" pitchFamily="18" charset="0"/>
                          <a:cs typeface="Times New Roman" pitchFamily="18" charset="0"/>
                        </a:rPr>
                        <a:t>Rules on the  way and  method of determination</a:t>
                      </a:r>
                      <a:r>
                        <a:rPr lang="en-GB" sz="1200" baseline="0"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rPr>
                        <a:t> of water pollution level</a:t>
                      </a:r>
                    </a:p>
                    <a:p>
                      <a:pPr>
                        <a:lnSpc>
                          <a:spcPct val="100000"/>
                        </a:lnSpc>
                        <a:spcAft>
                          <a:spcPts val="0"/>
                        </a:spcAft>
                      </a:pPr>
                      <a:endParaRPr lang="en-US" sz="1200" dirty="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nb-NO" sz="120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6">
                <a:tc>
                  <a:txBody>
                    <a:bodyPr/>
                    <a:lstStyle/>
                    <a:p>
                      <a:pPr algn="r">
                        <a:lnSpc>
                          <a:spcPct val="100000"/>
                        </a:lnSpc>
                        <a:spcAft>
                          <a:spcPts val="0"/>
                        </a:spcAft>
                      </a:pPr>
                      <a:r>
                        <a:rPr lang="nb-NO" sz="1200">
                          <a:latin typeface="Times New Roman" pitchFamily="18" charset="0"/>
                          <a:ea typeface="Calibri"/>
                          <a:cs typeface="Times New Roman" pitchFamily="18" charset="0"/>
                        </a:rPr>
                        <a:t>Federation Bosna i Herzegovina</a:t>
                      </a:r>
                      <a:endParaRPr lang="en-US" sz="120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200">
                          <a:latin typeface="Times New Roman" pitchFamily="18" charset="0"/>
                          <a:ea typeface="Calibri"/>
                          <a:cs typeface="Times New Roman" pitchFamily="18" charset="0"/>
                        </a:rPr>
                        <a:t>Federal Water Management Strategy</a:t>
                      </a: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smtClean="0">
                          <a:latin typeface="Times New Roman" pitchFamily="18" charset="0"/>
                          <a:cs typeface="Times New Roman" pitchFamily="18" charset="0"/>
                        </a:rPr>
                        <a:t>Agricultural land management strategy Federal environmental protection Strategy </a:t>
                      </a:r>
                      <a:endParaRPr lang="en-US" sz="1200" u="none" dirty="0">
                        <a:solidFill>
                          <a:schemeClr val="tx1"/>
                        </a:solidFill>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732">
                <a:tc>
                  <a:txBody>
                    <a:bodyPr/>
                    <a:lstStyle/>
                    <a:p>
                      <a:pPr algn="just">
                        <a:lnSpc>
                          <a:spcPct val="100000"/>
                        </a:lnSpc>
                        <a:spcAft>
                          <a:spcPts val="0"/>
                        </a:spcAft>
                      </a:pPr>
                      <a:r>
                        <a:rPr lang="nb-NO" sz="1200">
                          <a:latin typeface="Times New Roman" pitchFamily="18" charset="0"/>
                          <a:ea typeface="Calibri"/>
                          <a:cs typeface="Times New Roman" pitchFamily="18" charset="0"/>
                        </a:rPr>
                        <a:t>Croatia</a:t>
                      </a:r>
                      <a:endParaRPr lang="en-US" sz="120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u="none" dirty="0">
                          <a:solidFill>
                            <a:schemeClr val="tx1"/>
                          </a:solidFill>
                          <a:latin typeface="Times New Roman" pitchFamily="18" charset="0"/>
                          <a:ea typeface="Calibri"/>
                          <a:cs typeface="Times New Roman" pitchFamily="18" charset="0"/>
                        </a:rPr>
                        <a:t>Water management strategy </a:t>
                      </a:r>
                      <a:endParaRPr lang="en-US" sz="1200" u="none" dirty="0">
                        <a:solidFill>
                          <a:schemeClr val="tx1"/>
                        </a:solidFill>
                        <a:latin typeface="Times New Roman" pitchFamily="18" charset="0"/>
                        <a:ea typeface="Calibri"/>
                        <a:cs typeface="Times New Roman" pitchFamily="18" charset="0"/>
                      </a:endParaRPr>
                    </a:p>
                    <a:p>
                      <a:pPr>
                        <a:lnSpc>
                          <a:spcPct val="100000"/>
                        </a:lnSpc>
                        <a:spcAft>
                          <a:spcPts val="0"/>
                        </a:spcAft>
                      </a:pPr>
                      <a:r>
                        <a:rPr lang="en-GB" sz="1200" u="none" dirty="0" smtClean="0">
                          <a:solidFill>
                            <a:schemeClr val="tx1"/>
                          </a:solidFill>
                          <a:latin typeface="Times New Roman" pitchFamily="18" charset="0"/>
                          <a:ea typeface="Calibri"/>
                          <a:cs typeface="Times New Roman" pitchFamily="18" charset="0"/>
                        </a:rPr>
                        <a:t>River basin management plan</a:t>
                      </a:r>
                      <a:endParaRPr lang="en-US" sz="1200" u="none" dirty="0">
                        <a:solidFill>
                          <a:schemeClr val="tx1"/>
                        </a:solidFill>
                        <a:latin typeface="Times New Roman" pitchFamily="18" charset="0"/>
                        <a:ea typeface="Calibri"/>
                        <a:cs typeface="Times New Roman" pitchFamily="18" charset="0"/>
                      </a:endParaRPr>
                    </a:p>
                    <a:p>
                      <a:pPr>
                        <a:lnSpc>
                          <a:spcPct val="100000"/>
                        </a:lnSpc>
                        <a:spcAft>
                          <a:spcPts val="0"/>
                        </a:spcAft>
                      </a:pPr>
                      <a:endParaRPr lang="en-GB" sz="1200" u="none" dirty="0" smtClean="0">
                        <a:solidFill>
                          <a:schemeClr val="tx1"/>
                        </a:solidFill>
                        <a:latin typeface="Times New Roman" pitchFamily="18" charset="0"/>
                        <a:ea typeface="Calibri"/>
                        <a:cs typeface="Times New Roman" pitchFamily="18" charset="0"/>
                      </a:endParaRPr>
                    </a:p>
                    <a:p>
                      <a:pPr>
                        <a:lnSpc>
                          <a:spcPct val="100000"/>
                        </a:lnSpc>
                        <a:spcAft>
                          <a:spcPts val="0"/>
                        </a:spcAft>
                      </a:pPr>
                      <a:r>
                        <a:rPr lang="en-GB" sz="1200" dirty="0" smtClean="0">
                          <a:latin typeface="Times New Roman" pitchFamily="18" charset="0"/>
                          <a:cs typeface="Times New Roman" pitchFamily="18" charset="0"/>
                        </a:rPr>
                        <a:t>National plan of flood control</a:t>
                      </a:r>
                      <a:endParaRPr lang="en-US" sz="1200" u="none" dirty="0">
                        <a:solidFill>
                          <a:schemeClr val="tx1"/>
                        </a:solidFill>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nb-NO" sz="1200" dirty="0" smtClean="0">
                          <a:latin typeface="Times New Roman" pitchFamily="18" charset="0"/>
                          <a:cs typeface="Times New Roman" pitchFamily="18" charset="0"/>
                        </a:rPr>
                        <a:t>Regulations on the methodology for the monitoring of agricultural land</a:t>
                      </a:r>
                    </a:p>
                    <a:p>
                      <a:pPr>
                        <a:lnSpc>
                          <a:spcPct val="100000"/>
                        </a:lnSpc>
                        <a:spcAft>
                          <a:spcPts val="0"/>
                        </a:spcAft>
                      </a:pPr>
                      <a:r>
                        <a:rPr lang="nb-NO" sz="1200" dirty="0" smtClean="0">
                          <a:latin typeface="Times New Roman" pitchFamily="18" charset="0"/>
                          <a:cs typeface="Times New Roman" pitchFamily="18" charset="0"/>
                        </a:rPr>
                        <a:t>Regulation on the protection of agricultural land from pollution</a:t>
                      </a:r>
                      <a:endParaRPr lang="en-US" sz="1200" u="none" dirty="0">
                        <a:solidFill>
                          <a:schemeClr val="tx1"/>
                        </a:solidFill>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610">
                <a:tc>
                  <a:txBody>
                    <a:bodyPr/>
                    <a:lstStyle/>
                    <a:p>
                      <a:pPr algn="just">
                        <a:lnSpc>
                          <a:spcPct val="100000"/>
                        </a:lnSpc>
                        <a:spcAft>
                          <a:spcPts val="0"/>
                        </a:spcAft>
                      </a:pPr>
                      <a:r>
                        <a:rPr lang="nb-NO" sz="1200">
                          <a:latin typeface="Times New Roman" pitchFamily="18" charset="0"/>
                          <a:ea typeface="Calibri"/>
                          <a:cs typeface="Times New Roman" pitchFamily="18" charset="0"/>
                        </a:rPr>
                        <a:t>Macedonia</a:t>
                      </a:r>
                      <a:endParaRPr lang="en-US" sz="120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Times New Roman" pitchFamily="18" charset="0"/>
                          <a:ea typeface="Calibri"/>
                          <a:cs typeface="Times New Roman" pitchFamily="18" charset="0"/>
                        </a:rPr>
                        <a:t>Rulebook on the content and method of preparing management plans for river basins </a:t>
                      </a:r>
                      <a:endParaRPr lang="en-US" sz="1200">
                        <a:latin typeface="Times New Roman" pitchFamily="18" charset="0"/>
                        <a:ea typeface="Calibri"/>
                        <a:cs typeface="Times New Roman" pitchFamily="18" charset="0"/>
                      </a:endParaRPr>
                    </a:p>
                    <a:p>
                      <a:pPr>
                        <a:lnSpc>
                          <a:spcPct val="100000"/>
                        </a:lnSpc>
                        <a:spcAft>
                          <a:spcPts val="0"/>
                        </a:spcAft>
                      </a:pPr>
                      <a:r>
                        <a:rPr lang="en-GB" sz="1200">
                          <a:latin typeface="Times New Roman" pitchFamily="18" charset="0"/>
                          <a:ea typeface="Calibri"/>
                          <a:cs typeface="Times New Roman" pitchFamily="18" charset="0"/>
                        </a:rPr>
                        <a:t>Regulation on methodology for assessment of river basins</a:t>
                      </a:r>
                      <a:endParaRPr lang="en-US" sz="120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nb-NO" sz="120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976">
                <a:tc>
                  <a:txBody>
                    <a:bodyPr/>
                    <a:lstStyle/>
                    <a:p>
                      <a:pPr algn="just">
                        <a:lnSpc>
                          <a:spcPct val="100000"/>
                        </a:lnSpc>
                        <a:spcAft>
                          <a:spcPts val="0"/>
                        </a:spcAft>
                      </a:pPr>
                      <a:r>
                        <a:rPr lang="nb-NO" sz="1200">
                          <a:latin typeface="Times New Roman" pitchFamily="18" charset="0"/>
                          <a:ea typeface="Calibri"/>
                          <a:cs typeface="Times New Roman" pitchFamily="18" charset="0"/>
                        </a:rPr>
                        <a:t>Montenegro</a:t>
                      </a:r>
                      <a:endParaRPr lang="en-US" sz="120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smtClean="0">
                          <a:latin typeface="Times New Roman" pitchFamily="18" charset="0"/>
                          <a:cs typeface="Times New Roman" pitchFamily="18" charset="0"/>
                        </a:rPr>
                        <a:t>Regulation on the content and method of preparation of water management plan for water  area of the river basin or for its related section </a:t>
                      </a:r>
                    </a:p>
                    <a:p>
                      <a:pPr>
                        <a:lnSpc>
                          <a:spcPct val="100000"/>
                        </a:lnSpc>
                        <a:spcAft>
                          <a:spcPts val="0"/>
                        </a:spcAft>
                      </a:pPr>
                      <a:r>
                        <a:rPr lang="en-GB" sz="1200" dirty="0" smtClean="0">
                          <a:latin typeface="Times New Roman" pitchFamily="18" charset="0"/>
                          <a:cs typeface="Times New Roman" pitchFamily="18" charset="0"/>
                        </a:rPr>
                        <a:t>Regulation on the method of </a:t>
                      </a:r>
                      <a:r>
                        <a:rPr lang="en-GB" sz="1200" i="1" dirty="0" smtClean="0">
                          <a:latin typeface="Times New Roman" pitchFamily="18" charset="0"/>
                          <a:cs typeface="Times New Roman" pitchFamily="18" charset="0"/>
                        </a:rPr>
                        <a:t>categorization</a:t>
                      </a:r>
                      <a:r>
                        <a:rPr lang="en-GB" sz="1200" dirty="0" smtClean="0">
                          <a:latin typeface="Times New Roman" pitchFamily="18" charset="0"/>
                          <a:cs typeface="Times New Roman" pitchFamily="18" charset="0"/>
                        </a:rPr>
                        <a:t> and </a:t>
                      </a:r>
                      <a:r>
                        <a:rPr lang="en-GB" sz="1200" i="1" dirty="0" smtClean="0">
                          <a:latin typeface="Times New Roman" pitchFamily="18" charset="0"/>
                          <a:cs typeface="Times New Roman" pitchFamily="18" charset="0"/>
                        </a:rPr>
                        <a:t>categories</a:t>
                      </a:r>
                      <a:r>
                        <a:rPr lang="en-GB" sz="1200" dirty="0" smtClean="0">
                          <a:latin typeface="Times New Roman" pitchFamily="18" charset="0"/>
                          <a:cs typeface="Times New Roman" pitchFamily="18" charset="0"/>
                        </a:rPr>
                        <a:t> of </a:t>
                      </a:r>
                      <a:r>
                        <a:rPr lang="en-GB" sz="1200" i="1" dirty="0" smtClean="0">
                          <a:latin typeface="Times New Roman" pitchFamily="18" charset="0"/>
                          <a:cs typeface="Times New Roman" pitchFamily="18" charset="0"/>
                        </a:rPr>
                        <a:t>water facilities</a:t>
                      </a:r>
                      <a:r>
                        <a:rPr lang="en-GB" sz="1200" dirty="0" smtClean="0">
                          <a:latin typeface="Times New Roman" pitchFamily="18" charset="0"/>
                          <a:cs typeface="Times New Roman" pitchFamily="18" charset="0"/>
                        </a:rPr>
                        <a:t> and </a:t>
                      </a:r>
                      <a:r>
                        <a:rPr lang="en-GB" sz="1200" i="1" dirty="0" smtClean="0">
                          <a:latin typeface="Times New Roman" pitchFamily="18" charset="0"/>
                          <a:cs typeface="Times New Roman" pitchFamily="18" charset="0"/>
                        </a:rPr>
                        <a:t>their management</a:t>
                      </a:r>
                      <a:r>
                        <a:rPr lang="en-GB" sz="1200" dirty="0" smtClean="0">
                          <a:latin typeface="Times New Roman" pitchFamily="18" charset="0"/>
                          <a:cs typeface="Times New Roman" pitchFamily="18" charset="0"/>
                        </a:rPr>
                        <a:t> and </a:t>
                      </a:r>
                      <a:r>
                        <a:rPr lang="en-GB" sz="1200" i="1" dirty="0" smtClean="0">
                          <a:latin typeface="Times New Roman" pitchFamily="18" charset="0"/>
                          <a:cs typeface="Times New Roman" pitchFamily="18" charset="0"/>
                        </a:rPr>
                        <a:t>maintenance</a:t>
                      </a:r>
                      <a:r>
                        <a:rPr lang="en-GB" sz="1200" dirty="0" smtClean="0">
                          <a:latin typeface="Times New Roman" pitchFamily="18" charset="0"/>
                          <a:cs typeface="Times New Roman" pitchFamily="18" charset="0"/>
                        </a:rPr>
                        <a:t>.</a:t>
                      </a:r>
                      <a:endParaRPr lang="en-US" sz="1200" dirty="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nb-NO" sz="120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0341">
                <a:tc>
                  <a:txBody>
                    <a:bodyPr/>
                    <a:lstStyle/>
                    <a:p>
                      <a:pPr algn="just">
                        <a:lnSpc>
                          <a:spcPct val="100000"/>
                        </a:lnSpc>
                        <a:spcAft>
                          <a:spcPts val="0"/>
                        </a:spcAft>
                      </a:pPr>
                      <a:r>
                        <a:rPr lang="nb-NO" sz="1200">
                          <a:latin typeface="Times New Roman" pitchFamily="18" charset="0"/>
                          <a:ea typeface="Calibri"/>
                          <a:cs typeface="Times New Roman" pitchFamily="18" charset="0"/>
                        </a:rPr>
                        <a:t>Serbia</a:t>
                      </a:r>
                      <a:endParaRPr lang="en-US" sz="120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Times New Roman" pitchFamily="18" charset="0"/>
                          <a:ea typeface="Calibri"/>
                          <a:cs typeface="Times New Roman" pitchFamily="18" charset="0"/>
                        </a:rPr>
                        <a:t>National Water Management Strategy </a:t>
                      </a:r>
                      <a:endParaRPr lang="sr-Latn-RS" sz="1200" dirty="0" smtClean="0">
                        <a:latin typeface="Times New Roman" pitchFamily="18" charset="0"/>
                        <a:ea typeface="Calibri"/>
                        <a:cs typeface="Times New Roman" pitchFamily="18" charset="0"/>
                      </a:endParaRPr>
                    </a:p>
                    <a:p>
                      <a:pPr>
                        <a:lnSpc>
                          <a:spcPct val="100000"/>
                        </a:lnSpc>
                        <a:spcAft>
                          <a:spcPts val="0"/>
                        </a:spcAft>
                      </a:pPr>
                      <a:r>
                        <a:rPr lang="en-GB" sz="1200" dirty="0" smtClean="0">
                          <a:latin typeface="Times New Roman" pitchFamily="18" charset="0"/>
                          <a:ea typeface="Calibri"/>
                          <a:cs typeface="Times New Roman" pitchFamily="18" charset="0"/>
                        </a:rPr>
                        <a:t>National </a:t>
                      </a:r>
                      <a:r>
                        <a:rPr lang="en-GB" sz="1200" dirty="0">
                          <a:latin typeface="Times New Roman" pitchFamily="18" charset="0"/>
                          <a:ea typeface="Calibri"/>
                          <a:cs typeface="Times New Roman" pitchFamily="18" charset="0"/>
                        </a:rPr>
                        <a:t>Program for Disaster Risk Management</a:t>
                      </a:r>
                      <a:r>
                        <a:rPr lang="en-GB" sz="1200" dirty="0">
                          <a:latin typeface="Times New Roman" pitchFamily="18" charset="0"/>
                          <a:ea typeface="Times New Roman"/>
                          <a:cs typeface="Times New Roman" pitchFamily="18" charset="0"/>
                        </a:rPr>
                        <a:t> </a:t>
                      </a:r>
                      <a:endParaRPr lang="en-US" sz="1200" dirty="0">
                        <a:latin typeface="Times New Roman" pitchFamily="18" charset="0"/>
                        <a:ea typeface="Calibri"/>
                        <a:cs typeface="Times New Roman" pitchFamily="18" charset="0"/>
                      </a:endParaRPr>
                    </a:p>
                    <a:p>
                      <a:pPr>
                        <a:spcBef>
                          <a:spcPts val="0"/>
                        </a:spcBef>
                        <a:spcAft>
                          <a:spcPts val="0"/>
                        </a:spcAft>
                      </a:pPr>
                      <a:r>
                        <a:rPr lang="en-GB" sz="1200" dirty="0" smtClean="0">
                          <a:latin typeface="Times New Roman" pitchFamily="18" charset="0"/>
                          <a:cs typeface="Times New Roman" pitchFamily="18" charset="0"/>
                        </a:rPr>
                        <a:t>Rules for determining the methodology for the preparation of the preliminary flood risk assessment.</a:t>
                      </a:r>
                      <a:endParaRPr lang="en-US" sz="1200" dirty="0" smtClean="0">
                        <a:latin typeface="Times New Roman" pitchFamily="18" charset="0"/>
                        <a:ea typeface="Calibri"/>
                        <a:cs typeface="Times New Roman" pitchFamily="18" charset="0"/>
                      </a:endParaRPr>
                    </a:p>
                    <a:p>
                      <a:pPr>
                        <a:lnSpc>
                          <a:spcPct val="100000"/>
                        </a:lnSpc>
                        <a:spcAft>
                          <a:spcPts val="0"/>
                        </a:spcAft>
                      </a:pPr>
                      <a:r>
                        <a:rPr lang="nb-NO" sz="1200" dirty="0" smtClean="0">
                          <a:latin typeface="Times New Roman" pitchFamily="18" charset="0"/>
                          <a:ea typeface="Times New Roman"/>
                          <a:cs typeface="Times New Roman" pitchFamily="18" charset="0"/>
                        </a:rPr>
                        <a:t> </a:t>
                      </a:r>
                      <a:endParaRPr lang="en-US" sz="1200" dirty="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nb-NO" sz="1200" dirty="0" smtClean="0">
                          <a:latin typeface="Times New Roman" pitchFamily="18" charset="0"/>
                          <a:cs typeface="Times New Roman" pitchFamily="18" charset="0"/>
                        </a:rPr>
                        <a:t>Regulations of National list of Envronmental Indicators ,</a:t>
                      </a:r>
                    </a:p>
                    <a:p>
                      <a:pPr>
                        <a:lnSpc>
                          <a:spcPct val="100000"/>
                        </a:lnSpc>
                        <a:spcAft>
                          <a:spcPts val="0"/>
                        </a:spcAft>
                      </a:pPr>
                      <a:r>
                        <a:rPr lang="nb-NO" sz="1200" dirty="0" smtClean="0">
                          <a:latin typeface="Times New Roman" pitchFamily="18" charset="0"/>
                          <a:cs typeface="Times New Roman" pitchFamily="18" charset="0"/>
                        </a:rPr>
                        <a:t>Regulations on the keeping of information system for environmental protection ,</a:t>
                      </a:r>
                      <a:endParaRPr lang="en-US" sz="1200" dirty="0">
                        <a:latin typeface="Times New Roman" pitchFamily="18" charset="0"/>
                        <a:ea typeface="Calibri"/>
                        <a:cs typeface="Times New Roman" pitchFamily="18" charset="0"/>
                      </a:endParaRPr>
                    </a:p>
                    <a:p>
                      <a:pPr>
                        <a:lnSpc>
                          <a:spcPct val="100000"/>
                        </a:lnSpc>
                        <a:spcAft>
                          <a:spcPts val="0"/>
                        </a:spcAft>
                      </a:pPr>
                      <a:r>
                        <a:rPr lang="nb-NO" sz="1200" dirty="0" smtClean="0">
                          <a:latin typeface="Times New Roman" pitchFamily="18" charset="0"/>
                          <a:cs typeface="Times New Roman" pitchFamily="18" charset="0"/>
                        </a:rPr>
                        <a:t>Regulations on the programm for the systematic monitoring of soil quality, soil degradation risk assessment indicators and methodology for the development of remediation programms </a:t>
                      </a:r>
                      <a:endParaRPr lang="en-US" sz="1200" dirty="0">
                        <a:latin typeface="Times New Roman" pitchFamily="18" charset="0"/>
                        <a:ea typeface="Calibri"/>
                        <a:cs typeface="Times New Roman" pitchFamily="18" charset="0"/>
                      </a:endParaRPr>
                    </a:p>
                  </a:txBody>
                  <a:tcPr marL="35261" marR="35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1214414" y="428604"/>
            <a:ext cx="677249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b-NO" sz="1600" b="1" i="0" u="none" strike="noStrike" cap="none" normalizeH="0" baseline="0" dirty="0" smtClean="0">
                <a:ln>
                  <a:noFill/>
                </a:ln>
                <a:effectLst/>
                <a:latin typeface="Times New Roman" pitchFamily="18" charset="0"/>
                <a:ea typeface="Calibri" pitchFamily="34" charset="0"/>
                <a:cs typeface="Times New Roman" pitchFamily="18" charset="0"/>
              </a:rPr>
              <a:t>Strateg</a:t>
            </a:r>
            <a:r>
              <a:rPr kumimoji="0" lang="sr-Latn-RS" sz="1600" b="1" i="0" u="none" strike="noStrike" cap="none" normalizeH="0" baseline="0" dirty="0" smtClean="0">
                <a:ln>
                  <a:noFill/>
                </a:ln>
                <a:effectLst/>
                <a:latin typeface="Times New Roman" pitchFamily="18" charset="0"/>
                <a:ea typeface="Calibri" pitchFamily="34" charset="0"/>
                <a:cs typeface="Times New Roman" pitchFamily="18" charset="0"/>
              </a:rPr>
              <a:t>ic</a:t>
            </a:r>
            <a:r>
              <a:rPr kumimoji="0" lang="nb-NO" sz="1600" b="1" i="0" u="none" strike="noStrike" cap="none" normalizeH="0" baseline="0" dirty="0" smtClean="0">
                <a:ln>
                  <a:noFill/>
                </a:ln>
                <a:effectLst/>
                <a:latin typeface="Times New Roman" pitchFamily="18" charset="0"/>
                <a:ea typeface="Calibri" pitchFamily="34" charset="0"/>
                <a:cs typeface="Times New Roman" pitchFamily="18" charset="0"/>
              </a:rPr>
              <a:t> framework and by-law of water and soil in the analyzed countries</a:t>
            </a:r>
            <a:endParaRPr kumimoji="0" lang="nb-NO" sz="1600"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143240" y="928670"/>
          <a:ext cx="5715040" cy="4763124"/>
        </p:xfrm>
        <a:graphic>
          <a:graphicData uri="http://schemas.openxmlformats.org/drawingml/2006/table">
            <a:tbl>
              <a:tblPr/>
              <a:tblGrid>
                <a:gridCol w="2177373"/>
                <a:gridCol w="615992"/>
                <a:gridCol w="879013"/>
                <a:gridCol w="615371"/>
                <a:gridCol w="707181"/>
                <a:gridCol w="720110"/>
              </a:tblGrid>
              <a:tr h="184407">
                <a:tc gridSpan="6">
                  <a:txBody>
                    <a:bodyPr/>
                    <a:lstStyle/>
                    <a:p>
                      <a:pPr algn="ctr">
                        <a:lnSpc>
                          <a:spcPct val="115000"/>
                        </a:lnSpc>
                        <a:spcAft>
                          <a:spcPts val="0"/>
                        </a:spcAft>
                      </a:pPr>
                      <a:r>
                        <a:rPr lang="en-US" sz="1100" b="1" dirty="0">
                          <a:solidFill>
                            <a:srgbClr val="000000"/>
                          </a:solidFill>
                          <a:latin typeface="Times New Roman" pitchFamily="18" charset="0"/>
                          <a:ea typeface="Calibri"/>
                          <a:cs typeface="Times New Roman" pitchFamily="18" charset="0"/>
                        </a:rPr>
                        <a:t>Table </a:t>
                      </a:r>
                      <a:r>
                        <a:rPr lang="en-US" sz="1100" dirty="0">
                          <a:solidFill>
                            <a:srgbClr val="000000"/>
                          </a:solidFill>
                          <a:latin typeface="Times New Roman" pitchFamily="18" charset="0"/>
                          <a:ea typeface="Calibri"/>
                          <a:cs typeface="Times New Roman" pitchFamily="18" charset="0"/>
                        </a:rPr>
                        <a:t>Overview of status of implementing the EU-WFD </a:t>
                      </a:r>
                    </a:p>
                  </a:txBody>
                  <a:tcPr marL="56770" marR="5677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8814">
                <a:tc>
                  <a:txBody>
                    <a:bodyPr/>
                    <a:lstStyle/>
                    <a:p>
                      <a:pPr algn="ctr">
                        <a:lnSpc>
                          <a:spcPct val="115000"/>
                        </a:lnSpc>
                        <a:spcAft>
                          <a:spcPts val="0"/>
                        </a:spcAft>
                      </a:pPr>
                      <a:r>
                        <a:rPr lang="en-US" sz="1100" dirty="0" smtClean="0">
                          <a:solidFill>
                            <a:srgbClr val="000000"/>
                          </a:solidFill>
                          <a:latin typeface="Times New Roman" pitchFamily="18" charset="0"/>
                          <a:ea typeface="Calibri"/>
                          <a:cs typeface="Times New Roman" pitchFamily="18" charset="0"/>
                        </a:rPr>
                        <a:t>Countries</a:t>
                      </a:r>
                      <a:r>
                        <a:rPr lang="sr-Latn-RS" sz="1100" dirty="0" smtClean="0">
                          <a:solidFill>
                            <a:srgbClr val="000000"/>
                          </a:solidFill>
                          <a:latin typeface="Times New Roman" pitchFamily="18" charset="0"/>
                          <a:ea typeface="Calibri"/>
                          <a:cs typeface="Times New Roman" pitchFamily="18" charset="0"/>
                        </a:rPr>
                        <a:t>/Elements</a:t>
                      </a:r>
                      <a:r>
                        <a:rPr lang="sr-Latn-RS" sz="1100" baseline="0" dirty="0" smtClean="0">
                          <a:solidFill>
                            <a:srgbClr val="000000"/>
                          </a:solidFill>
                          <a:latin typeface="Times New Roman" pitchFamily="18" charset="0"/>
                          <a:ea typeface="Calibri"/>
                          <a:cs typeface="Times New Roman" pitchFamily="18" charset="0"/>
                        </a:rPr>
                        <a:t> of Compliance with </a:t>
                      </a:r>
                      <a:r>
                        <a:rPr lang="en-US" sz="1100" dirty="0" smtClean="0">
                          <a:solidFill>
                            <a:srgbClr val="000000"/>
                          </a:solidFill>
                          <a:latin typeface="Times New Roman" pitchFamily="18" charset="0"/>
                          <a:ea typeface="Calibri"/>
                          <a:cs typeface="Times New Roman" pitchFamily="18" charset="0"/>
                        </a:rPr>
                        <a:t>WFD</a:t>
                      </a:r>
                      <a:endParaRPr lang="en-US" sz="1100" dirty="0">
                        <a:solidFill>
                          <a:srgbClr val="000000"/>
                        </a:solidFill>
                        <a:latin typeface="Times New Roman" pitchFamily="18" charset="0"/>
                        <a:ea typeface="Calibri"/>
                        <a:cs typeface="Times New Roman" pitchFamily="18" charset="0"/>
                      </a:endParaRP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solidFill>
                            <a:srgbClr val="000000"/>
                          </a:solidFill>
                          <a:latin typeface="Times New Roman" pitchFamily="18" charset="0"/>
                          <a:ea typeface="Calibri"/>
                          <a:cs typeface="Times New Roman" pitchFamily="18" charset="0"/>
                        </a:rPr>
                        <a:t>B</a:t>
                      </a:r>
                      <a:r>
                        <a:rPr lang="sr-Latn-RS" sz="1100" b="1" dirty="0" smtClean="0">
                          <a:solidFill>
                            <a:srgbClr val="000000"/>
                          </a:solidFill>
                          <a:latin typeface="Times New Roman" pitchFamily="18" charset="0"/>
                          <a:ea typeface="Calibri"/>
                          <a:cs typeface="Times New Roman" pitchFamily="18" charset="0"/>
                        </a:rPr>
                        <a:t>&amp;</a:t>
                      </a:r>
                      <a:r>
                        <a:rPr lang="en-US" sz="1100" b="1" dirty="0" smtClean="0">
                          <a:solidFill>
                            <a:srgbClr val="000000"/>
                          </a:solidFill>
                          <a:latin typeface="Times New Roman" pitchFamily="18" charset="0"/>
                          <a:ea typeface="Calibri"/>
                          <a:cs typeface="Times New Roman" pitchFamily="18" charset="0"/>
                        </a:rPr>
                        <a:t>H </a:t>
                      </a:r>
                      <a:endParaRPr lang="en-US" sz="1100" dirty="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Croatia </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Mace-donia</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Monte-negro </a:t>
                      </a:r>
                      <a:endParaRPr lang="en-US" sz="1100">
                        <a:solidFill>
                          <a:srgbClr val="000000"/>
                        </a:solidFill>
                        <a:latin typeface="Times New Roman" pitchFamily="18" charset="0"/>
                        <a:ea typeface="Calibri"/>
                        <a:cs typeface="Times New Roman" pitchFamily="18" charset="0"/>
                      </a:endParaRP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Serbia </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dirty="0">
                          <a:solidFill>
                            <a:srgbClr val="000000"/>
                          </a:solidFill>
                          <a:latin typeface="Times New Roman" pitchFamily="18" charset="0"/>
                          <a:ea typeface="Calibri"/>
                          <a:cs typeface="Times New Roman" pitchFamily="18" charset="0"/>
                        </a:rPr>
                        <a:t>Strategy for implementing WFD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dirty="0">
                          <a:solidFill>
                            <a:srgbClr val="000000"/>
                          </a:solidFill>
                          <a:latin typeface="Times New Roman" pitchFamily="18" charset="0"/>
                          <a:ea typeface="Calibri"/>
                          <a:cs typeface="Times New Roman" pitchFamily="18" charset="0"/>
                        </a:rPr>
                        <a:t>Transposition of the WFD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Ongoing</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Ongoing</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River Basins defined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x</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x</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Ground WB Identification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Ground WB Chemical status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Ground WB Quantity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x</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72">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Surface WB Typology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Rivers</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Rivers/lakes</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Beginning</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7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Assessing Ecological Status for WBs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Ongoing</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(some)</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Programme of measures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Ongoing</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Monitoring programme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Beginning</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7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Register of Protected Areas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Ongoing</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(some)</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Pressures and Impacts analysis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07">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Economic, cost-benefit analysis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407">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River Basin Management Plans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Ongoing</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Ongoing</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Stakeholder/public consultation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Bathing water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Drinking water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Ongoing</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Waste water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18">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Flood regulation </a:t>
                      </a:r>
                    </a:p>
                  </a:txBody>
                  <a:tcPr marL="56770" marR="56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solidFill>
                            <a:srgbClr val="000000"/>
                          </a:solidFill>
                          <a:latin typeface="Times New Roman" pitchFamily="18" charset="0"/>
                          <a:ea typeface="Calibri"/>
                          <a:cs typeface="Times New Roman" pitchFamily="18" charset="0"/>
                        </a:rPr>
                        <a:t>Ongoing</a:t>
                      </a: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dirty="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Times New Roman" pitchFamily="18" charset="0"/>
                          <a:ea typeface="Calibri"/>
                          <a:cs typeface="Times New Roman" pitchFamily="18" charset="0"/>
                        </a:rPr>
                        <a:t>x</a:t>
                      </a:r>
                      <a:endParaRPr lang="en-US" sz="110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a:solidFill>
                            <a:srgbClr val="000000"/>
                          </a:solidFill>
                          <a:latin typeface="Times New Roman" pitchFamily="18" charset="0"/>
                          <a:ea typeface="Calibri"/>
                          <a:cs typeface="Times New Roman" pitchFamily="18" charset="0"/>
                        </a:rPr>
                        <a:t>x</a:t>
                      </a:r>
                      <a:endParaRPr lang="en-US" sz="1100" dirty="0">
                        <a:solidFill>
                          <a:srgbClr val="000000"/>
                        </a:solidFill>
                        <a:latin typeface="Times New Roman" pitchFamily="18" charset="0"/>
                        <a:ea typeface="Calibri"/>
                        <a:cs typeface="Times New Roman" pitchFamily="18" charset="0"/>
                      </a:endParaRPr>
                    </a:p>
                  </a:txBody>
                  <a:tcPr marL="56770" marR="567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500034" y="1500174"/>
            <a:ext cx="2428892" cy="4401205"/>
          </a:xfrm>
          <a:prstGeom prst="rect">
            <a:avLst/>
          </a:prstGeom>
          <a:noFill/>
        </p:spPr>
        <p:txBody>
          <a:bodyPr wrap="square" rtlCol="0">
            <a:spAutoFit/>
          </a:bodyPr>
          <a:lstStyle/>
          <a:p>
            <a:r>
              <a:rPr lang="en-GB" sz="1400" dirty="0" smtClean="0"/>
              <a:t>According to the Study, which was </a:t>
            </a:r>
            <a:r>
              <a:rPr lang="sr-Latn-RS" sz="1400" dirty="0" smtClean="0"/>
              <a:t>done </a:t>
            </a:r>
            <a:r>
              <a:rPr lang="en-GB" sz="1400" dirty="0" smtClean="0"/>
              <a:t>in </a:t>
            </a:r>
            <a:r>
              <a:rPr lang="en-GB" sz="1400" dirty="0" smtClean="0"/>
              <a:t>2012 (2012a</a:t>
            </a:r>
            <a:r>
              <a:rPr lang="en-GB" sz="1400" dirty="0" smtClean="0"/>
              <a:t>)</a:t>
            </a:r>
            <a:r>
              <a:rPr lang="sr-Latn-RS" sz="1400" dirty="0" smtClean="0"/>
              <a:t>, the</a:t>
            </a:r>
            <a:r>
              <a:rPr lang="en-GB" sz="1400" dirty="0" smtClean="0"/>
              <a:t> </a:t>
            </a:r>
            <a:r>
              <a:rPr lang="sr-Latn-RS" sz="1400" dirty="0" smtClean="0"/>
              <a:t>countries</a:t>
            </a:r>
            <a:r>
              <a:rPr lang="en-GB" sz="1400" dirty="0" smtClean="0"/>
              <a:t> </a:t>
            </a:r>
            <a:r>
              <a:rPr lang="en-GB" sz="1400" dirty="0" smtClean="0"/>
              <a:t>of the region </a:t>
            </a:r>
            <a:r>
              <a:rPr lang="en-GB" sz="1400" dirty="0" smtClean="0"/>
              <a:t>had </a:t>
            </a:r>
            <a:r>
              <a:rPr lang="en-GB" sz="1400" dirty="0" smtClean="0"/>
              <a:t>different compatibility of </a:t>
            </a:r>
            <a:r>
              <a:rPr lang="sr-Latn-RS" sz="1400" dirty="0" smtClean="0"/>
              <a:t>their </a:t>
            </a:r>
            <a:r>
              <a:rPr lang="en-GB" sz="1400" dirty="0" smtClean="0"/>
              <a:t>legislation</a:t>
            </a:r>
            <a:r>
              <a:rPr lang="sr-Latn-RS" sz="1400" dirty="0" smtClean="0"/>
              <a:t>s</a:t>
            </a:r>
            <a:r>
              <a:rPr lang="en-GB" sz="1400" dirty="0" smtClean="0"/>
              <a:t> </a:t>
            </a:r>
            <a:r>
              <a:rPr lang="en-GB" sz="1400" dirty="0" smtClean="0"/>
              <a:t>in relation to the WFD. </a:t>
            </a:r>
            <a:r>
              <a:rPr lang="sr-Latn-RS" sz="1400" dirty="0" smtClean="0"/>
              <a:t>Croatia had </a:t>
            </a:r>
            <a:r>
              <a:rPr lang="sr-Latn-RS" sz="1400" dirty="0" smtClean="0"/>
              <a:t>t</a:t>
            </a:r>
            <a:r>
              <a:rPr lang="en-GB" sz="1400" dirty="0" smtClean="0"/>
              <a:t>he </a:t>
            </a:r>
            <a:r>
              <a:rPr lang="en-GB" sz="1400" dirty="0" smtClean="0"/>
              <a:t>highest </a:t>
            </a:r>
            <a:r>
              <a:rPr lang="en-GB" sz="1400" dirty="0" err="1" smtClean="0"/>
              <a:t>complianc</a:t>
            </a:r>
            <a:r>
              <a:rPr lang="sr-Latn-RS" sz="1400" dirty="0" smtClean="0"/>
              <a:t>e</a:t>
            </a:r>
            <a:r>
              <a:rPr lang="en-GB" sz="1400" dirty="0" smtClean="0"/>
              <a:t>, </a:t>
            </a:r>
            <a:r>
              <a:rPr lang="en-GB" sz="1400" dirty="0" smtClean="0"/>
              <a:t>which was expected because it was in the period before joining the EU. After </a:t>
            </a:r>
            <a:r>
              <a:rPr lang="en-GB" sz="1400" dirty="0" smtClean="0"/>
              <a:t>Croatia,</a:t>
            </a:r>
            <a:r>
              <a:rPr lang="sr-Latn-RS" sz="1400" dirty="0" smtClean="0"/>
              <a:t> Montenegro complied</a:t>
            </a:r>
            <a:r>
              <a:rPr lang="en-GB" sz="1400" dirty="0" smtClean="0"/>
              <a:t> </a:t>
            </a:r>
            <a:r>
              <a:rPr lang="en-GB" sz="1400" dirty="0" smtClean="0"/>
              <a:t>the majority of the elements of the WFD </a:t>
            </a:r>
            <a:r>
              <a:rPr lang="en-GB" sz="1400" dirty="0" smtClean="0"/>
              <a:t>in </a:t>
            </a:r>
            <a:r>
              <a:rPr lang="en-GB" sz="1400" dirty="0" smtClean="0"/>
              <a:t>its legal </a:t>
            </a:r>
            <a:r>
              <a:rPr lang="en-GB" sz="1400" dirty="0" smtClean="0"/>
              <a:t>framework</a:t>
            </a:r>
            <a:r>
              <a:rPr lang="sr-Latn-RS" sz="1400" dirty="0" smtClean="0"/>
              <a:t>.</a:t>
            </a:r>
            <a:r>
              <a:rPr lang="en-GB" sz="1400" dirty="0" smtClean="0"/>
              <a:t> </a:t>
            </a:r>
            <a:r>
              <a:rPr lang="sr-Latn-RS" sz="1400" dirty="0" smtClean="0"/>
              <a:t>It is followed by</a:t>
            </a:r>
            <a:r>
              <a:rPr lang="en-GB" sz="1400" dirty="0" smtClean="0"/>
              <a:t> </a:t>
            </a:r>
            <a:r>
              <a:rPr lang="en-GB" sz="1400" dirty="0" smtClean="0"/>
              <a:t>Serbia and Bosnia and Herzegovina, whereas Macedonia agreed on the smallest number of </a:t>
            </a:r>
            <a:r>
              <a:rPr lang="sr-Latn-RS" sz="1400" dirty="0" smtClean="0"/>
              <a:t>these </a:t>
            </a:r>
            <a:r>
              <a:rPr lang="en-GB" sz="1400" dirty="0" smtClean="0"/>
              <a:t>elements</a:t>
            </a:r>
            <a:r>
              <a:rPr lang="en-GB" sz="1400" dirty="0" smtClean="0">
                <a:latin typeface="+mn-lt"/>
                <a:cs typeface="Times New Roman" pitchFamily="18" charset="0"/>
              </a:rPr>
              <a:t>. </a:t>
            </a:r>
            <a:endParaRPr lang="en-US" sz="1400" dirty="0">
              <a:latin typeface="+mn-lt"/>
              <a:cs typeface="Times New Roman" pitchFamily="18" charset="0"/>
            </a:endParaRPr>
          </a:p>
        </p:txBody>
      </p:sp>
      <p:sp>
        <p:nvSpPr>
          <p:cNvPr id="4" name="TextBox 3"/>
          <p:cNvSpPr txBox="1"/>
          <p:nvPr/>
        </p:nvSpPr>
        <p:spPr>
          <a:xfrm>
            <a:off x="3214678" y="5786454"/>
            <a:ext cx="5500726" cy="784830"/>
          </a:xfrm>
          <a:prstGeom prst="rect">
            <a:avLst/>
          </a:prstGeom>
          <a:noFill/>
        </p:spPr>
        <p:txBody>
          <a:bodyPr wrap="square" rtlCol="0">
            <a:spAutoFit/>
          </a:bodyPr>
          <a:lstStyle/>
          <a:p>
            <a:r>
              <a:rPr lang="nb-NO" sz="900" dirty="0" smtClean="0"/>
              <a:t>Source: </a:t>
            </a:r>
            <a:r>
              <a:rPr lang="en-GB" sz="900" dirty="0" smtClean="0"/>
              <a:t>(2012) Feasibility Study</a:t>
            </a:r>
            <a:r>
              <a:rPr lang="en-GB" sz="900" b="1" dirty="0" smtClean="0"/>
              <a:t>: </a:t>
            </a:r>
            <a:r>
              <a:rPr lang="en-GB" sz="900" dirty="0" smtClean="0"/>
              <a:t>Strengthening Regional Cooperation / Networking in the Forestry and Water Management Sector and Sustainable Development in the River Basins of the South-Eastern European Countries, Final Report</a:t>
            </a:r>
            <a:r>
              <a:rPr lang="en-GB" sz="900" b="1" dirty="0" smtClean="0"/>
              <a:t>, </a:t>
            </a:r>
            <a:r>
              <a:rPr lang="en-GB" sz="900" dirty="0" smtClean="0"/>
              <a:t>Published by: Deutsche </a:t>
            </a:r>
            <a:r>
              <a:rPr lang="en-GB" sz="900" dirty="0" err="1" smtClean="0"/>
              <a:t>Gesellschaft</a:t>
            </a:r>
            <a:r>
              <a:rPr lang="en-GB" sz="900" dirty="0" smtClean="0"/>
              <a:t> </a:t>
            </a:r>
            <a:r>
              <a:rPr lang="en-GB" sz="900" dirty="0" err="1" smtClean="0"/>
              <a:t>für</a:t>
            </a:r>
            <a:r>
              <a:rPr lang="en-GB" sz="900" dirty="0" smtClean="0"/>
              <a:t> </a:t>
            </a:r>
            <a:r>
              <a:rPr lang="en-GB" sz="900" dirty="0" err="1" smtClean="0"/>
              <a:t>Internationale</a:t>
            </a:r>
            <a:r>
              <a:rPr lang="en-GB" sz="900" dirty="0" smtClean="0"/>
              <a:t> </a:t>
            </a:r>
            <a:r>
              <a:rPr lang="en-GB" sz="900" dirty="0" err="1" smtClean="0"/>
              <a:t>Zusammenarbeit</a:t>
            </a:r>
            <a:r>
              <a:rPr lang="en-GB" sz="900" dirty="0" smtClean="0"/>
              <a:t> (GIZ) GmbH</a:t>
            </a:r>
            <a:endParaRPr lang="en-US" sz="900" dirty="0" smtClean="0"/>
          </a:p>
          <a:p>
            <a:endParaRPr lang="en-US" sz="9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71472" y="1643050"/>
            <a:ext cx="814393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mn-lt"/>
                <a:ea typeface="Calibri" pitchFamily="34" charset="0"/>
                <a:cs typeface="Times New Roman" pitchFamily="18" charset="0"/>
              </a:rPr>
              <a:t>According to the Study for European Commission of flood prevention and management (2015</a:t>
            </a:r>
            <a:r>
              <a:rPr kumimoji="0" lang="en-US" sz="1600" b="0" i="0" u="none" strike="noStrike" cap="none" normalizeH="0" baseline="0" dirty="0" smtClean="0">
                <a:ln>
                  <a:noFill/>
                </a:ln>
                <a:effectLst/>
                <a:latin typeface="+mn-lt"/>
                <a:ea typeface="Calibri" pitchFamily="34" charset="0"/>
                <a:cs typeface="Times New Roman" pitchFamily="18" charset="0"/>
              </a:rPr>
              <a:t>)</a:t>
            </a:r>
            <a:r>
              <a:rPr kumimoji="0" lang="sr-Latn-RS" sz="1600" b="0" i="0" u="none" strike="noStrike" cap="none" normalizeH="0" baseline="0" dirty="0" smtClean="0">
                <a:ln>
                  <a:noFill/>
                </a:ln>
                <a:effectLst/>
                <a:latin typeface="+mn-lt"/>
                <a:ea typeface="Calibri" pitchFamily="34" charset="0"/>
                <a:cs typeface="Times New Roman" pitchFamily="18" charset="0"/>
              </a:rPr>
              <a:t>,</a:t>
            </a:r>
            <a:r>
              <a:rPr kumimoji="0" lang="en-US" sz="1600" b="0" i="0" u="none" strike="noStrike" cap="none" normalizeH="0" baseline="0" dirty="0" smtClean="0">
                <a:ln>
                  <a:noFill/>
                </a:ln>
                <a:effectLst/>
                <a:latin typeface="+mn-lt"/>
                <a:ea typeface="Calibri" pitchFamily="34" charset="0"/>
                <a:cs typeface="Times New Roman" pitchFamily="18" charset="0"/>
              </a:rPr>
              <a:t> </a:t>
            </a:r>
            <a:r>
              <a:rPr kumimoji="0" lang="en-US" sz="1600" b="0" i="0" u="none" strike="noStrike" cap="none" normalizeH="0" baseline="0" dirty="0" smtClean="0">
                <a:ln>
                  <a:noFill/>
                </a:ln>
                <a:effectLst/>
                <a:latin typeface="+mn-lt"/>
                <a:ea typeface="Calibri" pitchFamily="34" charset="0"/>
                <a:cs typeface="Times New Roman" pitchFamily="18" charset="0"/>
              </a:rPr>
              <a:t>Bosnia and Herzegovina is the only country that has an implementation </a:t>
            </a:r>
            <a:r>
              <a:rPr kumimoji="0" lang="en-US" sz="1600" b="0" i="0" u="none" strike="noStrike" cap="none" normalizeH="0" baseline="0" dirty="0" smtClean="0">
                <a:ln>
                  <a:noFill/>
                </a:ln>
                <a:effectLst/>
                <a:latin typeface="+mn-lt"/>
                <a:ea typeface="Calibri" pitchFamily="34" charset="0"/>
                <a:cs typeface="Times New Roman" pitchFamily="18" charset="0"/>
              </a:rPr>
              <a:t>plan</a:t>
            </a:r>
            <a:r>
              <a:rPr kumimoji="0" lang="sr-Latn-RS" sz="1600" b="0" i="0" u="none" strike="noStrike" cap="none" normalizeH="0" baseline="0" dirty="0" smtClean="0">
                <a:ln>
                  <a:noFill/>
                </a:ln>
                <a:effectLst/>
                <a:latin typeface="+mn-lt"/>
                <a:ea typeface="Calibri" pitchFamily="34" charset="0"/>
                <a:cs typeface="Times New Roman" pitchFamily="18" charset="0"/>
              </a:rPr>
              <a:t> </a:t>
            </a:r>
            <a:r>
              <a:rPr kumimoji="0" lang="en-US" sz="1600" b="0" i="0" u="none" strike="sngStrike" cap="none" normalizeH="0" baseline="0" dirty="0" smtClean="0">
                <a:ln>
                  <a:noFill/>
                </a:ln>
                <a:effectLst/>
                <a:latin typeface="+mn-lt"/>
                <a:ea typeface="Calibri" pitchFamily="34" charset="0"/>
                <a:cs typeface="Times New Roman" pitchFamily="18" charset="0"/>
              </a:rPr>
              <a:t> </a:t>
            </a:r>
            <a:r>
              <a:rPr kumimoji="0" lang="en-US" sz="1600" b="0" i="0" u="none" strike="noStrike" cap="none" normalizeH="0" baseline="0" dirty="0" smtClean="0">
                <a:ln>
                  <a:noFill/>
                </a:ln>
                <a:effectLst/>
                <a:latin typeface="+mn-lt"/>
                <a:ea typeface="Calibri" pitchFamily="34" charset="0"/>
                <a:cs typeface="Times New Roman" pitchFamily="18" charset="0"/>
              </a:rPr>
              <a:t>coherent </a:t>
            </a:r>
            <a:r>
              <a:rPr kumimoji="0" lang="en-US" sz="1600" b="0" i="0" u="none" strike="noStrike" cap="none" normalizeH="0" baseline="0" dirty="0" smtClean="0">
                <a:ln>
                  <a:noFill/>
                </a:ln>
                <a:effectLst/>
                <a:latin typeface="+mn-lt"/>
                <a:ea typeface="Calibri" pitchFamily="34" charset="0"/>
                <a:cs typeface="Times New Roman" pitchFamily="18" charset="0"/>
              </a:rPr>
              <a:t>with the Floods Directive, although the document has not yet been adopted. This means that flood management receives varying and, in some cases, limited attention. It is not specifically addressed in the strategic framework plans and legislation is often not in place. Furthermore, only two countries (Bosnia and Herzegovina and Serbia) have incorporated the Floods Directive approach into their flood management plan. The others have just begun </a:t>
            </a:r>
            <a:r>
              <a:rPr kumimoji="0" lang="sr-Latn-RS" sz="1600" b="0" i="0" u="none" strike="noStrike" cap="none" normalizeH="0" baseline="0" dirty="0" smtClean="0">
                <a:ln>
                  <a:noFill/>
                </a:ln>
                <a:effectLst/>
                <a:latin typeface="+mn-lt"/>
                <a:ea typeface="Calibri" pitchFamily="34" charset="0"/>
                <a:cs typeface="Times New Roman" pitchFamily="18" charset="0"/>
              </a:rPr>
              <a:t>to define </a:t>
            </a:r>
            <a:r>
              <a:rPr kumimoji="0" lang="en-US" sz="1600" b="0" i="0" u="none" strike="noStrike" cap="none" normalizeH="0" baseline="0" dirty="0" smtClean="0">
                <a:ln>
                  <a:noFill/>
                </a:ln>
                <a:effectLst/>
                <a:latin typeface="+mn-lt"/>
                <a:ea typeface="Calibri" pitchFamily="34" charset="0"/>
                <a:cs typeface="Times New Roman" pitchFamily="18" charset="0"/>
              </a:rPr>
              <a:t>the </a:t>
            </a:r>
            <a:r>
              <a:rPr kumimoji="0" lang="en-US" sz="1600" b="0" i="0" u="none" strike="noStrike" cap="none" normalizeH="0" baseline="0" dirty="0" smtClean="0">
                <a:ln>
                  <a:noFill/>
                </a:ln>
                <a:effectLst/>
                <a:latin typeface="+mn-lt"/>
                <a:ea typeface="Calibri" pitchFamily="34" charset="0"/>
                <a:cs typeface="Times New Roman" pitchFamily="18" charset="0"/>
              </a:rPr>
              <a:t>actions necessary to implement the Floods Directive. </a:t>
            </a:r>
            <a:endParaRPr kumimoji="0" lang="en-US" sz="1600" b="0" i="0" u="none" strike="noStrike" cap="none" normalizeH="0" baseline="0" dirty="0" smtClean="0">
              <a:ln>
                <a:noFill/>
              </a:ln>
              <a:effectLst/>
              <a:latin typeface="+mn-lt"/>
              <a:cs typeface="Arial" pitchFamily="34" charset="0"/>
            </a:endParaRPr>
          </a:p>
        </p:txBody>
      </p:sp>
      <p:graphicFrame>
        <p:nvGraphicFramePr>
          <p:cNvPr id="5" name="Table 4"/>
          <p:cNvGraphicFramePr>
            <a:graphicFrameLocks noGrp="1"/>
          </p:cNvGraphicFramePr>
          <p:nvPr/>
        </p:nvGraphicFramePr>
        <p:xfrm>
          <a:off x="1714480" y="4643446"/>
          <a:ext cx="5643602" cy="1280160"/>
        </p:xfrm>
        <a:graphic>
          <a:graphicData uri="http://schemas.openxmlformats.org/drawingml/2006/table">
            <a:tbl>
              <a:tblPr/>
              <a:tblGrid>
                <a:gridCol w="2143139"/>
                <a:gridCol w="2357455"/>
                <a:gridCol w="1143008"/>
              </a:tblGrid>
              <a:tr h="0">
                <a:tc>
                  <a:txBody>
                    <a:bodyPr/>
                    <a:lstStyle/>
                    <a:p>
                      <a:pPr>
                        <a:spcAft>
                          <a:spcPts val="0"/>
                        </a:spcAft>
                      </a:pPr>
                      <a:r>
                        <a:rPr lang="en-US" sz="1400" i="1" dirty="0">
                          <a:solidFill>
                            <a:srgbClr val="000000"/>
                          </a:solidFill>
                          <a:latin typeface="+mn-lt"/>
                          <a:ea typeface="Calibri"/>
                          <a:cs typeface="Times New Roman"/>
                        </a:rPr>
                        <a:t>country</a:t>
                      </a:r>
                      <a:endParaRPr lang="en-US" sz="1400" dirty="0">
                        <a:solidFill>
                          <a:srgbClr val="00000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mn-lt"/>
                          <a:ea typeface="Calibri"/>
                          <a:cs typeface="Times New Roman"/>
                        </a:rPr>
                        <a:t>Full implementation is foreseen to be completed 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mn-lt"/>
                          <a:ea typeface="Calibri"/>
                          <a:cs typeface="Times New Roman"/>
                        </a:rPr>
                        <a:t>ECRAN estimates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400">
                          <a:solidFill>
                            <a:srgbClr val="000000"/>
                          </a:solidFill>
                          <a:latin typeface="+mn-lt"/>
                          <a:ea typeface="Calibri"/>
                          <a:cs typeface="Times New Roman"/>
                        </a:rPr>
                        <a:t>Bosnia and Herzegovina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solidFill>
                            <a:srgbClr val="000000"/>
                          </a:solidFill>
                          <a:latin typeface="+mn-lt"/>
                          <a:ea typeface="Calibri"/>
                          <a:cs typeface="Times New Roman"/>
                        </a:rPr>
                        <a:t>2018</a:t>
                      </a:r>
                      <a:endParaRPr lang="en-US" sz="1400">
                        <a:solidFill>
                          <a:srgbClr val="00000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mn-lt"/>
                          <a:ea typeface="Calibri"/>
                          <a:cs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400">
                          <a:solidFill>
                            <a:srgbClr val="000000"/>
                          </a:solidFill>
                          <a:latin typeface="+mn-lt"/>
                          <a:ea typeface="Calibri"/>
                          <a:cs typeface="Times New Roman"/>
                        </a:rPr>
                        <a:t>FYR Macedonia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solidFill>
                            <a:srgbClr val="000000"/>
                          </a:solidFill>
                          <a:latin typeface="+mn-lt"/>
                          <a:ea typeface="Calibri"/>
                          <a:cs typeface="Times New Roman"/>
                        </a:rPr>
                        <a:t>2023</a:t>
                      </a:r>
                      <a:endParaRPr lang="en-US" sz="1400">
                        <a:solidFill>
                          <a:srgbClr val="00000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mn-lt"/>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400">
                          <a:solidFill>
                            <a:srgbClr val="000000"/>
                          </a:solidFill>
                          <a:latin typeface="+mn-lt"/>
                          <a:ea typeface="Calibri"/>
                          <a:cs typeface="Times New Roman"/>
                        </a:rPr>
                        <a:t>Montenegro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0000"/>
                          </a:solidFill>
                          <a:latin typeface="+mn-lt"/>
                          <a:ea typeface="Calibri"/>
                          <a:cs typeface="Times New Roman"/>
                        </a:rPr>
                        <a:t>2023</a:t>
                      </a:r>
                      <a:endParaRPr lang="en-US" sz="1400" dirty="0">
                        <a:solidFill>
                          <a:srgbClr val="00000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mn-lt"/>
                          <a:ea typeface="Calibri"/>
                          <a:cs typeface="Times New Roman"/>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400" dirty="0">
                          <a:solidFill>
                            <a:srgbClr val="000000"/>
                          </a:solidFill>
                          <a:latin typeface="+mn-lt"/>
                          <a:ea typeface="Calibri"/>
                          <a:cs typeface="Times New Roman"/>
                        </a:rPr>
                        <a:t>Serbia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0000"/>
                          </a:solidFill>
                          <a:latin typeface="+mn-lt"/>
                          <a:ea typeface="Calibri"/>
                          <a:cs typeface="Times New Roman"/>
                        </a:rPr>
                        <a:t>2021</a:t>
                      </a:r>
                      <a:endParaRPr lang="en-US" sz="1400" dirty="0">
                        <a:solidFill>
                          <a:srgbClr val="000000"/>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mn-lt"/>
                          <a:ea typeface="Calibri"/>
                          <a:cs typeface="Times New Roman"/>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7" name="Rectangle 3"/>
          <p:cNvSpPr>
            <a:spLocks noChangeArrowheads="1"/>
          </p:cNvSpPr>
          <p:nvPr/>
        </p:nvSpPr>
        <p:spPr bwMode="auto">
          <a:xfrm>
            <a:off x="2143108" y="4143380"/>
            <a:ext cx="464347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Calibri" pitchFamily="34" charset="0"/>
                <a:cs typeface="Times New Roman" pitchFamily="18" charset="0"/>
              </a:rPr>
              <a:t>Assessment of full implementation of Flood Directive</a:t>
            </a:r>
            <a:endParaRPr kumimoji="0" lang="en-US" sz="1400" b="0" i="0" u="none" strike="noStrike" cap="none" normalizeH="0" baseline="0" dirty="0" smtClean="0">
              <a:ln>
                <a:noFill/>
              </a:ln>
              <a:solidFill>
                <a:schemeClr val="tx1"/>
              </a:solidFill>
              <a:effectLst/>
              <a:latin typeface="+mn-lt"/>
              <a:cs typeface="Arial" pitchFamily="34" charset="0"/>
            </a:endParaRPr>
          </a:p>
        </p:txBody>
      </p:sp>
      <p:grpSp>
        <p:nvGrpSpPr>
          <p:cNvPr id="7" name="Group 6"/>
          <p:cNvGrpSpPr/>
          <p:nvPr/>
        </p:nvGrpSpPr>
        <p:grpSpPr>
          <a:xfrm>
            <a:off x="0" y="0"/>
            <a:ext cx="9123998" cy="993330"/>
            <a:chOff x="0" y="928670"/>
            <a:chExt cx="8858250" cy="964398"/>
          </a:xfrm>
        </p:grpSpPr>
        <p:pic>
          <p:nvPicPr>
            <p:cNvPr id="8" name="Picture 2" descr="C:\Users\Nada Dragovic\Pictures\prva strana.jpg"/>
            <p:cNvPicPr>
              <a:picLocks noChangeAspect="1" noChangeArrowheads="1"/>
            </p:cNvPicPr>
            <p:nvPr/>
          </p:nvPicPr>
          <p:blipFill>
            <a:blip r:embed="rId2" cstate="print"/>
            <a:srcRect t="76613" b="8871"/>
            <a:stretch>
              <a:fillRect/>
            </a:stretch>
          </p:blipFill>
          <p:spPr bwMode="auto">
            <a:xfrm>
              <a:off x="0" y="928670"/>
              <a:ext cx="8858250" cy="964398"/>
            </a:xfrm>
            <a:prstGeom prst="rect">
              <a:avLst/>
            </a:prstGeom>
            <a:noFill/>
          </p:spPr>
        </p:pic>
        <p:pic>
          <p:nvPicPr>
            <p:cNvPr id="9" name="Picture 3" descr="C:\Users\Nada Dragovic\Pictures\Cnn8Zx0XYAAD56G.jpg large.jpg"/>
            <p:cNvPicPr>
              <a:picLocks noChangeAspect="1" noChangeArrowheads="1"/>
            </p:cNvPicPr>
            <p:nvPr/>
          </p:nvPicPr>
          <p:blipFill>
            <a:blip r:embed="rId3" cstate="print"/>
            <a:srcRect/>
            <a:stretch>
              <a:fillRect/>
            </a:stretch>
          </p:blipFill>
          <p:spPr bwMode="auto">
            <a:xfrm>
              <a:off x="2285999" y="1005840"/>
              <a:ext cx="1150620" cy="862965"/>
            </a:xfrm>
            <a:prstGeom prst="rect">
              <a:avLst/>
            </a:prstGeom>
            <a:noFill/>
          </p:spPr>
        </p:pic>
        <p:pic>
          <p:nvPicPr>
            <p:cNvPr id="10" name="Picture 5" descr="H:\RADOVI\RADOVI\zemljiste\foto\img_h2.gif"/>
            <p:cNvPicPr>
              <a:picLocks noChangeAspect="1" noChangeArrowheads="1"/>
            </p:cNvPicPr>
            <p:nvPr/>
          </p:nvPicPr>
          <p:blipFill>
            <a:blip r:embed="rId4" cstate="print"/>
            <a:srcRect l="35162" t="55725" r="2787" b="14217"/>
            <a:stretch>
              <a:fillRect/>
            </a:stretch>
          </p:blipFill>
          <p:spPr bwMode="auto">
            <a:xfrm>
              <a:off x="3500430" y="1000108"/>
              <a:ext cx="1928826" cy="857256"/>
            </a:xfrm>
            <a:prstGeom prst="rect">
              <a:avLst/>
            </a:prstGeom>
            <a:noFill/>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23998" cy="993330"/>
            <a:chOff x="0" y="928670"/>
            <a:chExt cx="8858250" cy="964398"/>
          </a:xfrm>
        </p:grpSpPr>
        <p:pic>
          <p:nvPicPr>
            <p:cNvPr id="1026" name="Picture 2" descr="C:\Users\Nada Dragovic\Pictures\prva strana.jpg"/>
            <p:cNvPicPr>
              <a:picLocks noChangeAspect="1" noChangeArrowheads="1"/>
            </p:cNvPicPr>
            <p:nvPr/>
          </p:nvPicPr>
          <p:blipFill>
            <a:blip r:embed="rId2" cstate="print"/>
            <a:srcRect t="76613" b="8871"/>
            <a:stretch>
              <a:fillRect/>
            </a:stretch>
          </p:blipFill>
          <p:spPr bwMode="auto">
            <a:xfrm>
              <a:off x="0" y="928670"/>
              <a:ext cx="8858250" cy="964398"/>
            </a:xfrm>
            <a:prstGeom prst="rect">
              <a:avLst/>
            </a:prstGeom>
            <a:noFill/>
          </p:spPr>
        </p:pic>
        <p:pic>
          <p:nvPicPr>
            <p:cNvPr id="1027" name="Picture 3" descr="C:\Users\Nada Dragovic\Pictures\Cnn8Zx0XYAAD56G.jpg large.jpg"/>
            <p:cNvPicPr>
              <a:picLocks noChangeAspect="1" noChangeArrowheads="1"/>
            </p:cNvPicPr>
            <p:nvPr/>
          </p:nvPicPr>
          <p:blipFill>
            <a:blip r:embed="rId3" cstate="print"/>
            <a:srcRect/>
            <a:stretch>
              <a:fillRect/>
            </a:stretch>
          </p:blipFill>
          <p:spPr bwMode="auto">
            <a:xfrm>
              <a:off x="2285999" y="1005840"/>
              <a:ext cx="1150620" cy="862965"/>
            </a:xfrm>
            <a:prstGeom prst="rect">
              <a:avLst/>
            </a:prstGeom>
            <a:noFill/>
          </p:spPr>
        </p:pic>
        <p:pic>
          <p:nvPicPr>
            <p:cNvPr id="1029" name="Picture 5" descr="H:\RADOVI\RADOVI\zemljiste\foto\img_h2.gif"/>
            <p:cNvPicPr>
              <a:picLocks noChangeAspect="1" noChangeArrowheads="1"/>
            </p:cNvPicPr>
            <p:nvPr/>
          </p:nvPicPr>
          <p:blipFill>
            <a:blip r:embed="rId4" cstate="print"/>
            <a:srcRect l="35162" t="55725" r="2787" b="14217"/>
            <a:stretch>
              <a:fillRect/>
            </a:stretch>
          </p:blipFill>
          <p:spPr bwMode="auto">
            <a:xfrm>
              <a:off x="3500430" y="1000108"/>
              <a:ext cx="1928826" cy="857256"/>
            </a:xfrm>
            <a:prstGeom prst="rect">
              <a:avLst/>
            </a:prstGeom>
            <a:noFill/>
          </p:spPr>
        </p:pic>
      </p:grpSp>
      <p:sp>
        <p:nvSpPr>
          <p:cNvPr id="7" name="Rectangle 6"/>
          <p:cNvSpPr/>
          <p:nvPr/>
        </p:nvSpPr>
        <p:spPr>
          <a:xfrm>
            <a:off x="571472" y="2214554"/>
            <a:ext cx="8001056" cy="3416320"/>
          </a:xfrm>
          <a:prstGeom prst="rect">
            <a:avLst/>
          </a:prstGeom>
        </p:spPr>
        <p:txBody>
          <a:bodyPr wrap="square">
            <a:spAutoFit/>
          </a:bodyPr>
          <a:lstStyle/>
          <a:p>
            <a:r>
              <a:rPr lang="en-GB" dirty="0" smtClean="0"/>
              <a:t>The legal framework of water and soil resources in the region has many similarities, but also differences in relation to compliance with </a:t>
            </a:r>
            <a:r>
              <a:rPr lang="sr-Latn-RS" dirty="0" smtClean="0"/>
              <a:t>the </a:t>
            </a:r>
            <a:r>
              <a:rPr lang="en-GB" dirty="0" smtClean="0"/>
              <a:t>EU </a:t>
            </a:r>
            <a:r>
              <a:rPr lang="en-GB" dirty="0" smtClean="0"/>
              <a:t>legislation. Croatia as an EU member, has the highest compliance of legislation, while other countries, intensively improve </a:t>
            </a:r>
            <a:r>
              <a:rPr lang="sr-Latn-RS" dirty="0" smtClean="0"/>
              <a:t>their </a:t>
            </a:r>
            <a:r>
              <a:rPr lang="en-GB" dirty="0" smtClean="0"/>
              <a:t>legislation</a:t>
            </a:r>
            <a:r>
              <a:rPr lang="sr-Latn-RS" dirty="0" smtClean="0"/>
              <a:t>s</a:t>
            </a:r>
            <a:r>
              <a:rPr lang="en-GB" dirty="0" smtClean="0"/>
              <a:t>, </a:t>
            </a:r>
            <a:r>
              <a:rPr lang="en-GB" dirty="0" smtClean="0"/>
              <a:t>particularly in the area of </a:t>
            </a:r>
            <a:r>
              <a:rPr lang="en-GB" dirty="0" smtClean="0"/>
              <a:t>water</a:t>
            </a:r>
            <a:r>
              <a:rPr lang="sr-Latn-RS" dirty="0" smtClean="0"/>
              <a:t>,</a:t>
            </a:r>
            <a:r>
              <a:rPr lang="en-GB" dirty="0" smtClean="0"/>
              <a:t> </a:t>
            </a:r>
            <a:r>
              <a:rPr lang="en-GB" dirty="0" smtClean="0"/>
              <a:t>in response to the recent flooding and meeting the requirements for membership. The EU has a highly developed water legislation, and  all member states and candidates are trying to reach the requirements of this legislation, especially the Water Framework Directive and Flood Directive. </a:t>
            </a:r>
            <a:r>
              <a:rPr lang="en-GB" dirty="0" smtClean="0"/>
              <a:t>Bosnia </a:t>
            </a:r>
            <a:r>
              <a:rPr lang="en-GB" dirty="0" smtClean="0"/>
              <a:t>and Herzegovina, </a:t>
            </a:r>
            <a:r>
              <a:rPr lang="en-GB" dirty="0" smtClean="0"/>
              <a:t>Serbia</a:t>
            </a:r>
            <a:r>
              <a:rPr lang="sr-Latn-RS" dirty="0" smtClean="0"/>
              <a:t> and</a:t>
            </a:r>
            <a:r>
              <a:rPr lang="en-GB" dirty="0" smtClean="0"/>
              <a:t> Montenegro</a:t>
            </a:r>
            <a:r>
              <a:rPr lang="sr-Latn-RS" dirty="0" smtClean="0"/>
              <a:t> have made the greatest progress in the region; they are followed by </a:t>
            </a:r>
            <a:r>
              <a:rPr lang="en-GB" dirty="0" smtClean="0"/>
              <a:t>Macedonia</a:t>
            </a:r>
            <a:r>
              <a:rPr lang="sr-Latn-RS" dirty="0" smtClean="0"/>
              <a:t>,</a:t>
            </a:r>
            <a:r>
              <a:rPr lang="en-GB" dirty="0" smtClean="0"/>
              <a:t> </a:t>
            </a:r>
            <a:r>
              <a:rPr lang="en-GB" dirty="0" smtClean="0"/>
              <a:t>with </a:t>
            </a:r>
            <a:r>
              <a:rPr lang="sr-Latn-RS" dirty="0" smtClean="0"/>
              <a:t>the</a:t>
            </a:r>
            <a:r>
              <a:rPr lang="en-GB" dirty="0" smtClean="0"/>
              <a:t> </a:t>
            </a:r>
            <a:r>
              <a:rPr lang="en-GB" dirty="0" smtClean="0"/>
              <a:t>least harmonized water policy.</a:t>
            </a:r>
          </a:p>
          <a:p>
            <a:endParaRPr lang="sr-Latn-RS" dirty="0" smtClean="0"/>
          </a:p>
        </p:txBody>
      </p:sp>
      <p:sp>
        <p:nvSpPr>
          <p:cNvPr id="8" name="TextBox 7"/>
          <p:cNvSpPr txBox="1"/>
          <p:nvPr/>
        </p:nvSpPr>
        <p:spPr>
          <a:xfrm>
            <a:off x="857224" y="1643050"/>
            <a:ext cx="1864613" cy="461665"/>
          </a:xfrm>
          <a:prstGeom prst="rect">
            <a:avLst/>
          </a:prstGeom>
          <a:noFill/>
        </p:spPr>
        <p:txBody>
          <a:bodyPr wrap="none" rtlCol="0">
            <a:spAutoFit/>
          </a:bodyPr>
          <a:lstStyle/>
          <a:p>
            <a:r>
              <a:rPr lang="sr-Latn-RS" sz="2400" dirty="0" smtClean="0"/>
              <a:t>Conclusions</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928802"/>
            <a:ext cx="8229600" cy="3686188"/>
          </a:xfrm>
        </p:spPr>
        <p:txBody>
          <a:bodyPr/>
          <a:lstStyle/>
          <a:p>
            <a:r>
              <a:rPr lang="en-GB" sz="2000" dirty="0" smtClean="0"/>
              <a:t>In terms of legislative regulations for the protection of land, only Serbia has a law on the protection of land. All </a:t>
            </a:r>
            <a:r>
              <a:rPr lang="sr-Latn-RS" sz="2000" dirty="0" smtClean="0"/>
              <a:t>the </a:t>
            </a:r>
            <a:r>
              <a:rPr lang="en-GB" sz="2000" dirty="0" smtClean="0"/>
              <a:t>other </a:t>
            </a:r>
            <a:r>
              <a:rPr lang="en-GB" sz="2000" dirty="0" smtClean="0"/>
              <a:t>countries regulate this area by other laws.</a:t>
            </a:r>
          </a:p>
          <a:p>
            <a:r>
              <a:rPr lang="en-GB" sz="2000" dirty="0" smtClean="0"/>
              <a:t>Besides the need </a:t>
            </a:r>
            <a:r>
              <a:rPr lang="en-GB" sz="2000" dirty="0" smtClean="0"/>
              <a:t>for</a:t>
            </a:r>
            <a:r>
              <a:rPr lang="sr-Latn-RS" sz="2000" dirty="0" smtClean="0"/>
              <a:t> the</a:t>
            </a:r>
            <a:r>
              <a:rPr lang="en-GB" sz="2000" dirty="0" smtClean="0"/>
              <a:t> </a:t>
            </a:r>
            <a:r>
              <a:rPr lang="en-GB" sz="2000" dirty="0" smtClean="0"/>
              <a:t>promulgation of Soil Protection Directive by </a:t>
            </a:r>
            <a:r>
              <a:rPr lang="sr-Latn-RS" sz="2000" dirty="0" smtClean="0"/>
              <a:t>the </a:t>
            </a:r>
            <a:r>
              <a:rPr lang="en-GB" sz="2000" dirty="0" smtClean="0"/>
              <a:t>EU, </a:t>
            </a:r>
            <a:r>
              <a:rPr lang="sr-Latn-RS" sz="2000" dirty="0" smtClean="0"/>
              <a:t>i</a:t>
            </a:r>
            <a:r>
              <a:rPr lang="en-GB" sz="2000" dirty="0" smtClean="0"/>
              <a:t>n </a:t>
            </a:r>
            <a:r>
              <a:rPr lang="en-GB" sz="2000" dirty="0" smtClean="0"/>
              <a:t>recent </a:t>
            </a:r>
            <a:r>
              <a:rPr lang="en-GB" sz="2000" dirty="0" smtClean="0"/>
              <a:t>years</a:t>
            </a:r>
            <a:r>
              <a:rPr lang="sr-Latn-RS" sz="2000" dirty="0" smtClean="0"/>
              <a:t>,</a:t>
            </a:r>
            <a:r>
              <a:rPr lang="en-GB" sz="2000" dirty="0" smtClean="0"/>
              <a:t> experts</a:t>
            </a:r>
            <a:r>
              <a:rPr lang="sr-Latn-RS" sz="2000" dirty="0" smtClean="0"/>
              <a:t> have been highlighting</a:t>
            </a:r>
            <a:r>
              <a:rPr lang="en-GB" sz="2000" dirty="0" smtClean="0"/>
              <a:t> </a:t>
            </a:r>
            <a:r>
              <a:rPr lang="en-GB" sz="2000" dirty="0" smtClean="0"/>
              <a:t>the need </a:t>
            </a:r>
            <a:r>
              <a:rPr lang="en-GB" sz="2000" dirty="0" smtClean="0"/>
              <a:t>for</a:t>
            </a:r>
            <a:r>
              <a:rPr lang="sr-Latn-RS" sz="2000" dirty="0" smtClean="0"/>
              <a:t> the</a:t>
            </a:r>
            <a:r>
              <a:rPr lang="en-GB" sz="2000" dirty="0" smtClean="0"/>
              <a:t> </a:t>
            </a:r>
            <a:r>
              <a:rPr lang="en-GB" sz="2000" dirty="0" smtClean="0"/>
              <a:t>integrated protection of land and water resources in the context of environmental protection and climate change mitigation and establishing </a:t>
            </a:r>
            <a:r>
              <a:rPr lang="sr-Latn-RS" sz="2000" dirty="0" smtClean="0"/>
              <a:t>a </a:t>
            </a:r>
            <a:r>
              <a:rPr lang="en-GB" sz="2000" dirty="0" smtClean="0"/>
              <a:t>policy </a:t>
            </a:r>
            <a:r>
              <a:rPr lang="en-GB" sz="2000" dirty="0" smtClean="0"/>
              <a:t>(directive) that would integrate the existing legislation (the Common </a:t>
            </a:r>
            <a:r>
              <a:rPr lang="sr-Latn-RS" sz="2000" dirty="0" smtClean="0"/>
              <a:t>A</a:t>
            </a:r>
            <a:r>
              <a:rPr lang="en-GB" sz="2000" dirty="0" err="1" smtClean="0"/>
              <a:t>gricultural</a:t>
            </a:r>
            <a:r>
              <a:rPr lang="en-GB" sz="2000" dirty="0" smtClean="0"/>
              <a:t> </a:t>
            </a:r>
            <a:r>
              <a:rPr lang="en-GB" sz="2000" dirty="0" smtClean="0"/>
              <a:t>Policy, the Water Framework Directive, and the Climate Action and Renewable Energy Package).</a:t>
            </a:r>
          </a:p>
          <a:p>
            <a:pPr>
              <a:buNone/>
            </a:pPr>
            <a:endParaRPr lang="en-US" sz="2000" dirty="0"/>
          </a:p>
        </p:txBody>
      </p:sp>
      <p:grpSp>
        <p:nvGrpSpPr>
          <p:cNvPr id="4" name="Group 3"/>
          <p:cNvGrpSpPr/>
          <p:nvPr/>
        </p:nvGrpSpPr>
        <p:grpSpPr>
          <a:xfrm>
            <a:off x="0" y="0"/>
            <a:ext cx="9123998" cy="993330"/>
            <a:chOff x="0" y="928670"/>
            <a:chExt cx="8858250" cy="964398"/>
          </a:xfrm>
        </p:grpSpPr>
        <p:pic>
          <p:nvPicPr>
            <p:cNvPr id="5" name="Picture 4" descr="C:\Users\Nada Dragovic\Pictures\prva strana.jpg"/>
            <p:cNvPicPr>
              <a:picLocks noChangeAspect="1" noChangeArrowheads="1"/>
            </p:cNvPicPr>
            <p:nvPr/>
          </p:nvPicPr>
          <p:blipFill>
            <a:blip r:embed="rId2" cstate="print"/>
            <a:srcRect t="76613" b="8871"/>
            <a:stretch>
              <a:fillRect/>
            </a:stretch>
          </p:blipFill>
          <p:spPr bwMode="auto">
            <a:xfrm>
              <a:off x="0" y="928670"/>
              <a:ext cx="8858250" cy="964398"/>
            </a:xfrm>
            <a:prstGeom prst="rect">
              <a:avLst/>
            </a:prstGeom>
            <a:noFill/>
          </p:spPr>
        </p:pic>
        <p:pic>
          <p:nvPicPr>
            <p:cNvPr id="6" name="Picture 5" descr="C:\Users\Nada Dragovic\Pictures\Cnn8Zx0XYAAD56G.jpg large.jpg"/>
            <p:cNvPicPr>
              <a:picLocks noChangeAspect="1" noChangeArrowheads="1"/>
            </p:cNvPicPr>
            <p:nvPr/>
          </p:nvPicPr>
          <p:blipFill>
            <a:blip r:embed="rId3" cstate="print"/>
            <a:srcRect/>
            <a:stretch>
              <a:fillRect/>
            </a:stretch>
          </p:blipFill>
          <p:spPr bwMode="auto">
            <a:xfrm>
              <a:off x="2285999" y="1005840"/>
              <a:ext cx="1150620" cy="862965"/>
            </a:xfrm>
            <a:prstGeom prst="rect">
              <a:avLst/>
            </a:prstGeom>
            <a:noFill/>
          </p:spPr>
        </p:pic>
        <p:pic>
          <p:nvPicPr>
            <p:cNvPr id="7" name="Picture 5" descr="H:\RADOVI\RADOVI\zemljiste\foto\img_h2.gif"/>
            <p:cNvPicPr>
              <a:picLocks noChangeAspect="1" noChangeArrowheads="1"/>
            </p:cNvPicPr>
            <p:nvPr/>
          </p:nvPicPr>
          <p:blipFill>
            <a:blip r:embed="rId4" cstate="print"/>
            <a:srcRect l="35162" t="55725" r="2787" b="14217"/>
            <a:stretch>
              <a:fillRect/>
            </a:stretch>
          </p:blipFill>
          <p:spPr bwMode="auto">
            <a:xfrm>
              <a:off x="3500430" y="1000108"/>
              <a:ext cx="1928826" cy="857256"/>
            </a:xfrm>
            <a:prstGeom prst="rect">
              <a:avLst/>
            </a:prstGeom>
            <a:noFill/>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23998" cy="993330"/>
            <a:chOff x="0" y="928670"/>
            <a:chExt cx="8858250" cy="964398"/>
          </a:xfrm>
        </p:grpSpPr>
        <p:pic>
          <p:nvPicPr>
            <p:cNvPr id="3" name="Picture 2" descr="C:\Users\Nada Dragovic\Pictures\prva strana.jpg"/>
            <p:cNvPicPr>
              <a:picLocks noChangeAspect="1" noChangeArrowheads="1"/>
            </p:cNvPicPr>
            <p:nvPr/>
          </p:nvPicPr>
          <p:blipFill>
            <a:blip r:embed="rId2" cstate="print"/>
            <a:srcRect t="76613" b="8871"/>
            <a:stretch>
              <a:fillRect/>
            </a:stretch>
          </p:blipFill>
          <p:spPr bwMode="auto">
            <a:xfrm>
              <a:off x="0" y="928670"/>
              <a:ext cx="8858250" cy="964398"/>
            </a:xfrm>
            <a:prstGeom prst="rect">
              <a:avLst/>
            </a:prstGeom>
            <a:noFill/>
          </p:spPr>
        </p:pic>
        <p:pic>
          <p:nvPicPr>
            <p:cNvPr id="4" name="Picture 3" descr="C:\Users\Nada Dragovic\Pictures\Cnn8Zx0XYAAD56G.jpg large.jpg"/>
            <p:cNvPicPr>
              <a:picLocks noChangeAspect="1" noChangeArrowheads="1"/>
            </p:cNvPicPr>
            <p:nvPr/>
          </p:nvPicPr>
          <p:blipFill>
            <a:blip r:embed="rId3" cstate="print"/>
            <a:srcRect/>
            <a:stretch>
              <a:fillRect/>
            </a:stretch>
          </p:blipFill>
          <p:spPr bwMode="auto">
            <a:xfrm>
              <a:off x="2285999" y="1005840"/>
              <a:ext cx="1150620" cy="862965"/>
            </a:xfrm>
            <a:prstGeom prst="rect">
              <a:avLst/>
            </a:prstGeom>
            <a:noFill/>
          </p:spPr>
        </p:pic>
        <p:pic>
          <p:nvPicPr>
            <p:cNvPr id="5" name="Picture 5" descr="H:\RADOVI\RADOVI\zemljiste\foto\img_h2.gif"/>
            <p:cNvPicPr>
              <a:picLocks noChangeAspect="1" noChangeArrowheads="1"/>
            </p:cNvPicPr>
            <p:nvPr/>
          </p:nvPicPr>
          <p:blipFill>
            <a:blip r:embed="rId4" cstate="print"/>
            <a:srcRect l="35162" t="55725" r="2787" b="14217"/>
            <a:stretch>
              <a:fillRect/>
            </a:stretch>
          </p:blipFill>
          <p:spPr bwMode="auto">
            <a:xfrm>
              <a:off x="3500430" y="1000108"/>
              <a:ext cx="1928826" cy="857256"/>
            </a:xfrm>
            <a:prstGeom prst="rect">
              <a:avLst/>
            </a:prstGeom>
            <a:noFill/>
          </p:spPr>
        </p:pic>
      </p:grpSp>
      <p:sp>
        <p:nvSpPr>
          <p:cNvPr id="6" name="Rectangle 5"/>
          <p:cNvSpPr/>
          <p:nvPr/>
        </p:nvSpPr>
        <p:spPr>
          <a:xfrm>
            <a:off x="2357422" y="3643314"/>
            <a:ext cx="6442789" cy="646331"/>
          </a:xfrm>
          <a:prstGeom prst="rect">
            <a:avLst/>
          </a:prstGeom>
          <a:effectLst>
            <a:outerShdw blurRad="152400" dist="317500" dir="5400000" sx="90000" sy="-19000" rotWithShape="0">
              <a:prstClr val="black">
                <a:alpha val="15000"/>
              </a:prstClr>
            </a:outerShdw>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accent1">
                    <a:lumMod val="25000"/>
                  </a:schemeClr>
                </a:solidFill>
                <a:effectLst>
                  <a:outerShdw blurRad="50800" dist="39000" dir="5460000" algn="tl">
                    <a:srgbClr val="000000">
                      <a:alpha val="38000"/>
                    </a:srgbClr>
                  </a:outerShdw>
                </a:effectLst>
              </a:rPr>
              <a:t>Thank you for your attention</a:t>
            </a:r>
            <a:endParaRPr lang="en-US" sz="3600" b="1" dirty="0">
              <a:ln w="11430"/>
              <a:solidFill>
                <a:schemeClr val="accent1">
                  <a:lumMod val="25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85926"/>
            <a:ext cx="8229600" cy="4525963"/>
          </a:xfrm>
        </p:spPr>
        <p:txBody>
          <a:bodyPr/>
          <a:lstStyle/>
          <a:p>
            <a:pPr>
              <a:buNone/>
            </a:pPr>
            <a:r>
              <a:rPr lang="nb-NO" sz="1800" dirty="0" smtClean="0"/>
              <a:t>The most important document of the European Union related to water resources are:</a:t>
            </a:r>
            <a:endParaRPr lang="en-US" sz="1800" dirty="0" smtClean="0"/>
          </a:p>
          <a:p>
            <a:pPr lvl="0"/>
            <a:r>
              <a:rPr lang="en-US" sz="1800" dirty="0" smtClean="0"/>
              <a:t>Directive 2000/60/EC of the European Parliament and of the Council of 23 October 2000 establishing a framework for Community action in the field of water policy as amended by Decision 2455/2001/EC and Directives 2008/32/EC, 2008/105/EC, 2009/31/EC and 2013/39/EU (</a:t>
            </a:r>
            <a:r>
              <a:rPr lang="en-US" sz="1800" b="1" dirty="0" smtClean="0"/>
              <a:t>Water Framework Directive, WFD</a:t>
            </a:r>
            <a:r>
              <a:rPr lang="en-US" sz="1800" dirty="0" smtClean="0"/>
              <a:t>) </a:t>
            </a:r>
          </a:p>
          <a:p>
            <a:pPr lvl="0"/>
            <a:r>
              <a:rPr lang="en-US" sz="1800" dirty="0" smtClean="0"/>
              <a:t>Directive 2006/118/EC of the European Parliament and of the Council of 12 December 2006 o</a:t>
            </a:r>
            <a:r>
              <a:rPr lang="en-US" sz="1800" b="1" dirty="0" smtClean="0"/>
              <a:t>n the protection of groundwater against pollution and deterioration</a:t>
            </a:r>
            <a:r>
              <a:rPr lang="en-US" sz="1800" dirty="0" smtClean="0"/>
              <a:t> (OJ L 372, 27.12.2006, pp. 19-31).</a:t>
            </a:r>
          </a:p>
          <a:p>
            <a:r>
              <a:rPr lang="en-GB" sz="1800" dirty="0" smtClean="0"/>
              <a:t>Directive 2007/60/EC of the European Parliament and of the Council of 23 October 2007 on </a:t>
            </a:r>
            <a:r>
              <a:rPr lang="en-GB" sz="1800" b="1" dirty="0" smtClean="0"/>
              <a:t>the assessment and management of flood risks </a:t>
            </a:r>
            <a:r>
              <a:rPr lang="en-GB" sz="1800" dirty="0" smtClean="0"/>
              <a:t>(OJ L 288, 6.11.2007, pp. 27-34)</a:t>
            </a:r>
            <a:endParaRPr lang="en-US" sz="1800" dirty="0"/>
          </a:p>
        </p:txBody>
      </p:sp>
      <p:grpSp>
        <p:nvGrpSpPr>
          <p:cNvPr id="4" name="Group 3"/>
          <p:cNvGrpSpPr/>
          <p:nvPr/>
        </p:nvGrpSpPr>
        <p:grpSpPr>
          <a:xfrm>
            <a:off x="0" y="0"/>
            <a:ext cx="9123998" cy="993330"/>
            <a:chOff x="0" y="928670"/>
            <a:chExt cx="8858250" cy="964398"/>
          </a:xfrm>
        </p:grpSpPr>
        <p:pic>
          <p:nvPicPr>
            <p:cNvPr id="5" name="Picture 2" descr="C:\Users\Nada Dragovic\Pictures\prva strana.jpg"/>
            <p:cNvPicPr>
              <a:picLocks noChangeAspect="1" noChangeArrowheads="1"/>
            </p:cNvPicPr>
            <p:nvPr/>
          </p:nvPicPr>
          <p:blipFill>
            <a:blip r:embed="rId2" cstate="print"/>
            <a:srcRect t="76613" b="8871"/>
            <a:stretch>
              <a:fillRect/>
            </a:stretch>
          </p:blipFill>
          <p:spPr bwMode="auto">
            <a:xfrm>
              <a:off x="0" y="928670"/>
              <a:ext cx="8858250" cy="964398"/>
            </a:xfrm>
            <a:prstGeom prst="rect">
              <a:avLst/>
            </a:prstGeom>
            <a:noFill/>
          </p:spPr>
        </p:pic>
        <p:pic>
          <p:nvPicPr>
            <p:cNvPr id="6" name="Picture 3" descr="C:\Users\Nada Dragovic\Pictures\Cnn8Zx0XYAAD56G.jpg large.jpg"/>
            <p:cNvPicPr>
              <a:picLocks noChangeAspect="1" noChangeArrowheads="1"/>
            </p:cNvPicPr>
            <p:nvPr/>
          </p:nvPicPr>
          <p:blipFill>
            <a:blip r:embed="rId3" cstate="print"/>
            <a:srcRect/>
            <a:stretch>
              <a:fillRect/>
            </a:stretch>
          </p:blipFill>
          <p:spPr bwMode="auto">
            <a:xfrm>
              <a:off x="2285999" y="1005840"/>
              <a:ext cx="1150620" cy="862965"/>
            </a:xfrm>
            <a:prstGeom prst="rect">
              <a:avLst/>
            </a:prstGeom>
            <a:noFill/>
          </p:spPr>
        </p:pic>
        <p:pic>
          <p:nvPicPr>
            <p:cNvPr id="7" name="Picture 5" descr="H:\RADOVI\RADOVI\zemljiste\foto\img_h2.gif"/>
            <p:cNvPicPr>
              <a:picLocks noChangeAspect="1" noChangeArrowheads="1"/>
            </p:cNvPicPr>
            <p:nvPr/>
          </p:nvPicPr>
          <p:blipFill>
            <a:blip r:embed="rId4" cstate="print"/>
            <a:srcRect l="35162" t="55725" r="2787" b="14217"/>
            <a:stretch>
              <a:fillRect/>
            </a:stretch>
          </p:blipFill>
          <p:spPr bwMode="auto">
            <a:xfrm>
              <a:off x="3500430" y="1000108"/>
              <a:ext cx="1928826" cy="857256"/>
            </a:xfrm>
            <a:prstGeom prst="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714488"/>
            <a:ext cx="7572428" cy="3286148"/>
          </a:xfrm>
        </p:spPr>
        <p:txBody>
          <a:bodyPr/>
          <a:lstStyle/>
          <a:p>
            <a:r>
              <a:rPr lang="en-US" sz="2000" dirty="0" smtClean="0"/>
              <a:t>The </a:t>
            </a:r>
            <a:r>
              <a:rPr lang="en-US" sz="2000" b="1" dirty="0" smtClean="0"/>
              <a:t>W</a:t>
            </a:r>
            <a:r>
              <a:rPr lang="sr-Latn-RS" sz="2000" b="1" dirty="0" smtClean="0"/>
              <a:t>ater </a:t>
            </a:r>
            <a:r>
              <a:rPr lang="en-US" sz="2000" b="1" dirty="0" smtClean="0"/>
              <a:t>F</a:t>
            </a:r>
            <a:r>
              <a:rPr lang="sr-Latn-RS" sz="2000" b="1" dirty="0" smtClean="0"/>
              <a:t>ramework </a:t>
            </a:r>
            <a:r>
              <a:rPr lang="en-US" sz="2000" b="1" dirty="0" smtClean="0"/>
              <a:t>D</a:t>
            </a:r>
            <a:r>
              <a:rPr lang="sr-Latn-RS" sz="2000" b="1" dirty="0" smtClean="0"/>
              <a:t>irecti</a:t>
            </a:r>
            <a:r>
              <a:rPr lang="sr-Latn-RS" sz="2000" dirty="0" smtClean="0"/>
              <a:t>ve</a:t>
            </a:r>
            <a:r>
              <a:rPr lang="en-US" sz="2000" dirty="0" smtClean="0"/>
              <a:t> provides an </a:t>
            </a:r>
            <a:r>
              <a:rPr lang="en-US" sz="2000" dirty="0" smtClean="0"/>
              <a:t>approach </a:t>
            </a:r>
            <a:r>
              <a:rPr lang="en-US" sz="2000" dirty="0" smtClean="0"/>
              <a:t>for water management based on river </a:t>
            </a:r>
            <a:r>
              <a:rPr lang="en-US" sz="2000" dirty="0" smtClean="0"/>
              <a:t>basins. </a:t>
            </a:r>
            <a:r>
              <a:rPr lang="en-US" sz="2000" dirty="0" smtClean="0"/>
              <a:t>It establishes innovative principles for water management, including public participation in planning and the integration of economic approaches</a:t>
            </a:r>
            <a:r>
              <a:rPr lang="en-US" sz="2000" dirty="0" smtClean="0"/>
              <a:t>.</a:t>
            </a:r>
            <a:endParaRPr lang="sr-Latn-RS" sz="2000" dirty="0" smtClean="0"/>
          </a:p>
          <a:p>
            <a:pPr>
              <a:buNone/>
            </a:pPr>
            <a:endParaRPr lang="sr-Latn-RS" sz="900" dirty="0" smtClean="0"/>
          </a:p>
          <a:p>
            <a:r>
              <a:rPr lang="en-GB" sz="2000" dirty="0" smtClean="0"/>
              <a:t>The purpose of the </a:t>
            </a:r>
            <a:r>
              <a:rPr lang="en-GB" sz="2000" b="1" dirty="0" smtClean="0"/>
              <a:t>Floods Directive</a:t>
            </a:r>
            <a:r>
              <a:rPr lang="en-GB" sz="2000" dirty="0" smtClean="0"/>
              <a:t> is to establish a framework for the assessment and management of flood </a:t>
            </a:r>
            <a:r>
              <a:rPr lang="en-GB" sz="2000" dirty="0" smtClean="0"/>
              <a:t>risks</a:t>
            </a:r>
            <a:r>
              <a:rPr lang="sr-Latn-RS" sz="2000" dirty="0" smtClean="0"/>
              <a:t>.</a:t>
            </a:r>
            <a:r>
              <a:rPr lang="en-GB" sz="2000" dirty="0" smtClean="0"/>
              <a:t> </a:t>
            </a:r>
            <a:r>
              <a:rPr lang="en-GB" sz="2000" dirty="0" smtClean="0"/>
              <a:t>It encourages setting targets and defining measures with a view </a:t>
            </a:r>
            <a:r>
              <a:rPr lang="sr-Latn-RS" sz="2000" dirty="0" smtClean="0"/>
              <a:t>of </a:t>
            </a:r>
            <a:r>
              <a:rPr lang="en-GB" sz="2000" dirty="0" smtClean="0"/>
              <a:t>flood </a:t>
            </a:r>
            <a:r>
              <a:rPr lang="en-GB" sz="2000" dirty="0" smtClean="0"/>
              <a:t>risk maps. </a:t>
            </a:r>
            <a:endParaRPr lang="en-US" sz="2000" strike="sngStrike" dirty="0" smtClean="0"/>
          </a:p>
          <a:p>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928802"/>
            <a:ext cx="8229600" cy="3571900"/>
          </a:xfrm>
        </p:spPr>
        <p:txBody>
          <a:bodyPr/>
          <a:lstStyle/>
          <a:p>
            <a:pPr>
              <a:buNone/>
            </a:pPr>
            <a:r>
              <a:rPr lang="sr-Latn-RS" sz="2000" dirty="0" smtClean="0"/>
              <a:t>Beside </a:t>
            </a:r>
            <a:r>
              <a:rPr lang="sr-Latn-RS" sz="2000" dirty="0" smtClean="0"/>
              <a:t>the directives </a:t>
            </a:r>
            <a:r>
              <a:rPr lang="sr-Latn-RS" sz="2000" dirty="0" smtClean="0"/>
              <a:t>that are obligatory for the EU member states and candidate </a:t>
            </a:r>
            <a:r>
              <a:rPr lang="sr-Latn-RS" sz="2000" dirty="0" smtClean="0"/>
              <a:t>countries, </a:t>
            </a:r>
            <a:r>
              <a:rPr lang="sr-Latn-RS" sz="2000" dirty="0" smtClean="0"/>
              <a:t>important documents are:</a:t>
            </a:r>
            <a:endParaRPr lang="en-US" sz="2000" dirty="0" smtClean="0"/>
          </a:p>
          <a:p>
            <a:pPr lvl="0"/>
            <a:r>
              <a:rPr lang="en-US" sz="2000" dirty="0" smtClean="0">
                <a:solidFill>
                  <a:schemeClr val="tx1"/>
                </a:solidFill>
                <a:latin typeface="+mn-lt"/>
                <a:ea typeface="+mn-ea"/>
                <a:cs typeface="+mn-cs"/>
              </a:rPr>
              <a:t>Communication </a:t>
            </a:r>
            <a:r>
              <a:rPr lang="en-US" sz="2000" dirty="0">
                <a:solidFill>
                  <a:schemeClr val="tx1"/>
                </a:solidFill>
                <a:latin typeface="+mn-lt"/>
                <a:ea typeface="+mn-ea"/>
                <a:cs typeface="+mn-cs"/>
              </a:rPr>
              <a:t>from the Commission to the European Parliament, the Council, the European Economic and Social Committee and the Committee of the Regions - </a:t>
            </a:r>
            <a:r>
              <a:rPr lang="en-US" sz="2000" b="1" dirty="0">
                <a:solidFill>
                  <a:schemeClr val="tx1"/>
                </a:solidFill>
                <a:latin typeface="+mn-lt"/>
                <a:ea typeface="+mn-ea"/>
                <a:cs typeface="+mn-cs"/>
              </a:rPr>
              <a:t>A blueprint to safeguard Europe's water resources</a:t>
            </a:r>
            <a:r>
              <a:rPr lang="en-US" sz="2000" dirty="0">
                <a:solidFill>
                  <a:schemeClr val="tx1"/>
                </a:solidFill>
                <a:latin typeface="+mn-lt"/>
                <a:ea typeface="+mn-ea"/>
                <a:cs typeface="+mn-cs"/>
              </a:rPr>
              <a:t> (COM(2012) 673 final of 14.11.2012).</a:t>
            </a:r>
          </a:p>
          <a:p>
            <a:r>
              <a:rPr lang="en-US" sz="2000" dirty="0">
                <a:solidFill>
                  <a:schemeClr val="tx1"/>
                </a:solidFill>
                <a:latin typeface="+mn-lt"/>
                <a:ea typeface="+mn-ea"/>
                <a:cs typeface="+mn-cs"/>
              </a:rPr>
              <a:t>Communication from the Commission to the European Parliament and the Council - The Water Framework Directive and the Floods Directive: </a:t>
            </a:r>
            <a:r>
              <a:rPr lang="sr-Latn-RS" sz="2000" b="1" dirty="0" smtClean="0"/>
              <a:t>A</a:t>
            </a:r>
            <a:r>
              <a:rPr lang="en-US" sz="2000" b="1" dirty="0" err="1" smtClean="0">
                <a:solidFill>
                  <a:schemeClr val="tx1"/>
                </a:solidFill>
                <a:latin typeface="+mn-lt"/>
                <a:ea typeface="+mn-ea"/>
                <a:cs typeface="+mn-cs"/>
              </a:rPr>
              <a:t>ctions</a:t>
            </a:r>
            <a:r>
              <a:rPr lang="en-US" sz="2000" b="1" dirty="0" smtClean="0">
                <a:solidFill>
                  <a:schemeClr val="tx1"/>
                </a:solidFill>
                <a:latin typeface="+mn-lt"/>
                <a:ea typeface="+mn-ea"/>
                <a:cs typeface="+mn-cs"/>
              </a:rPr>
              <a:t> </a:t>
            </a:r>
            <a:r>
              <a:rPr lang="en-US" sz="2000" b="1" dirty="0">
                <a:solidFill>
                  <a:schemeClr val="tx1"/>
                </a:solidFill>
                <a:latin typeface="+mn-lt"/>
                <a:ea typeface="+mn-ea"/>
                <a:cs typeface="+mn-cs"/>
              </a:rPr>
              <a:t>towards the ‘good status’ of EU water and to reduce flood risks </a:t>
            </a:r>
            <a:r>
              <a:rPr lang="en-US" sz="2000" dirty="0">
                <a:solidFill>
                  <a:schemeClr val="tx1"/>
                </a:solidFill>
                <a:latin typeface="+mn-lt"/>
                <a:ea typeface="+mn-ea"/>
                <a:cs typeface="+mn-cs"/>
              </a:rPr>
              <a:t>(COM(2015) 120 final of 9.3.2015)</a:t>
            </a:r>
            <a:endParaRPr lang="en-US" sz="2000" dirty="0"/>
          </a:p>
        </p:txBody>
      </p:sp>
      <p:grpSp>
        <p:nvGrpSpPr>
          <p:cNvPr id="4" name="Group 3"/>
          <p:cNvGrpSpPr/>
          <p:nvPr/>
        </p:nvGrpSpPr>
        <p:grpSpPr>
          <a:xfrm>
            <a:off x="0" y="0"/>
            <a:ext cx="9123998" cy="993330"/>
            <a:chOff x="0" y="928670"/>
            <a:chExt cx="8858250" cy="964398"/>
          </a:xfrm>
        </p:grpSpPr>
        <p:pic>
          <p:nvPicPr>
            <p:cNvPr id="6" name="Picture 2" descr="C:\Users\Nada Dragovic\Pictures\prva strana.jpg"/>
            <p:cNvPicPr>
              <a:picLocks noChangeAspect="1" noChangeArrowheads="1"/>
            </p:cNvPicPr>
            <p:nvPr/>
          </p:nvPicPr>
          <p:blipFill>
            <a:blip r:embed="rId2" cstate="print"/>
            <a:srcRect t="76613" b="8871"/>
            <a:stretch>
              <a:fillRect/>
            </a:stretch>
          </p:blipFill>
          <p:spPr bwMode="auto">
            <a:xfrm>
              <a:off x="0" y="928670"/>
              <a:ext cx="8858250" cy="964398"/>
            </a:xfrm>
            <a:prstGeom prst="rect">
              <a:avLst/>
            </a:prstGeom>
            <a:noFill/>
          </p:spPr>
        </p:pic>
        <p:pic>
          <p:nvPicPr>
            <p:cNvPr id="7" name="Picture 3" descr="C:\Users\Nada Dragovic\Pictures\Cnn8Zx0XYAAD56G.jpg large.jpg"/>
            <p:cNvPicPr>
              <a:picLocks noChangeAspect="1" noChangeArrowheads="1"/>
            </p:cNvPicPr>
            <p:nvPr/>
          </p:nvPicPr>
          <p:blipFill>
            <a:blip r:embed="rId3" cstate="print"/>
            <a:srcRect/>
            <a:stretch>
              <a:fillRect/>
            </a:stretch>
          </p:blipFill>
          <p:spPr bwMode="auto">
            <a:xfrm>
              <a:off x="2285999" y="1005840"/>
              <a:ext cx="1150620" cy="862965"/>
            </a:xfrm>
            <a:prstGeom prst="rect">
              <a:avLst/>
            </a:prstGeom>
            <a:noFill/>
          </p:spPr>
        </p:pic>
        <p:pic>
          <p:nvPicPr>
            <p:cNvPr id="8" name="Picture 5" descr="H:\RADOVI\RADOVI\zemljiste\foto\img_h2.gif"/>
            <p:cNvPicPr>
              <a:picLocks noChangeAspect="1" noChangeArrowheads="1"/>
            </p:cNvPicPr>
            <p:nvPr/>
          </p:nvPicPr>
          <p:blipFill>
            <a:blip r:embed="rId4" cstate="print"/>
            <a:srcRect l="35162" t="55725" r="2787" b="14217"/>
            <a:stretch>
              <a:fillRect/>
            </a:stretch>
          </p:blipFill>
          <p:spPr bwMode="auto">
            <a:xfrm>
              <a:off x="3500430" y="1000108"/>
              <a:ext cx="1928826" cy="857256"/>
            </a:xfrm>
            <a:prstGeom prst="rect">
              <a:avLst/>
            </a:prstGeom>
            <a:noFill/>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000240"/>
            <a:ext cx="8501122" cy="3857652"/>
          </a:xfrm>
        </p:spPr>
        <p:txBody>
          <a:bodyPr/>
          <a:lstStyle/>
          <a:p>
            <a:r>
              <a:rPr lang="en-US" sz="2000" dirty="0" smtClean="0"/>
              <a:t>In response to concerns about the degradation of soils in the EU the Commission </a:t>
            </a:r>
            <a:r>
              <a:rPr lang="sr-Latn-CS" sz="2000" dirty="0" smtClean="0"/>
              <a:t>published the </a:t>
            </a:r>
            <a:r>
              <a:rPr lang="sr-Latn-CS" sz="2000" b="1" dirty="0" smtClean="0"/>
              <a:t>Thematic Strategy for Soil Protection</a:t>
            </a:r>
            <a:r>
              <a:rPr lang="sr-Latn-CS" sz="2000" dirty="0" smtClean="0"/>
              <a:t> 2006, including an impact assessment and proposal for a Soils Framework Directive (SFD</a:t>
            </a:r>
            <a:r>
              <a:rPr lang="sr-Latn-RS" sz="2000" dirty="0" smtClean="0"/>
              <a:t>)</a:t>
            </a:r>
          </a:p>
          <a:p>
            <a:r>
              <a:rPr lang="en-GB" sz="2000" dirty="0" smtClean="0"/>
              <a:t>In the centre of the legislative process is the </a:t>
            </a:r>
            <a:r>
              <a:rPr lang="en-GB" sz="2000" dirty="0" err="1" smtClean="0"/>
              <a:t>multifunctionality</a:t>
            </a:r>
            <a:r>
              <a:rPr lang="en-GB" sz="2000" dirty="0" smtClean="0"/>
              <a:t> of </a:t>
            </a:r>
            <a:r>
              <a:rPr lang="sr-Latn-RS" sz="2000" dirty="0" smtClean="0"/>
              <a:t>soil </a:t>
            </a:r>
            <a:r>
              <a:rPr lang="en-GB" sz="2000" dirty="0" smtClean="0"/>
              <a:t>where soil protection from the </a:t>
            </a:r>
            <a:r>
              <a:rPr lang="en-GB" sz="2000" dirty="0" err="1" smtClean="0"/>
              <a:t>monofunctional</a:t>
            </a:r>
            <a:r>
              <a:rPr lang="en-GB" sz="2000" dirty="0" smtClean="0"/>
              <a:t> perspective moving towards the wider dimensions of the environment and society</a:t>
            </a:r>
            <a:endParaRPr lang="en-GB" sz="2000" strike="sngStrike" dirty="0" smtClean="0"/>
          </a:p>
          <a:p>
            <a:r>
              <a:rPr lang="en-US" sz="2000" dirty="0" smtClean="0"/>
              <a:t>The</a:t>
            </a:r>
            <a:r>
              <a:rPr lang="sr-Latn-RS" sz="2000" dirty="0" smtClean="0"/>
              <a:t> </a:t>
            </a:r>
            <a:r>
              <a:rPr lang="en-GB" sz="2000" dirty="0" smtClean="0"/>
              <a:t>Report on the implementation of the Soil Thematic Strategy was adopted in 2012. </a:t>
            </a:r>
            <a:r>
              <a:rPr lang="sr-Latn-RS" sz="2000" dirty="0" smtClean="0"/>
              <a:t>The p</a:t>
            </a:r>
            <a:r>
              <a:rPr lang="en-GB" sz="2000" dirty="0" err="1" smtClean="0"/>
              <a:t>roposal</a:t>
            </a:r>
            <a:r>
              <a:rPr lang="en-GB" sz="2000" dirty="0" smtClean="0"/>
              <a:t> for </a:t>
            </a:r>
            <a:r>
              <a:rPr lang="sr-Latn-RS" sz="2000" dirty="0" smtClean="0"/>
              <a:t>the</a:t>
            </a:r>
            <a:r>
              <a:rPr lang="en-GB" sz="2000" dirty="0" smtClean="0"/>
              <a:t> Directive which establishes </a:t>
            </a:r>
            <a:r>
              <a:rPr lang="sr-Latn-RS" sz="2000" dirty="0" smtClean="0"/>
              <a:t>the </a:t>
            </a:r>
            <a:r>
              <a:rPr lang="en-GB" sz="2000" dirty="0" smtClean="0"/>
              <a:t>frameworks for soil protection was published together with the Thematic Strategy but </a:t>
            </a:r>
            <a:r>
              <a:rPr lang="sr-Latn-RS" sz="2000" dirty="0" smtClean="0"/>
              <a:t>has </a:t>
            </a:r>
            <a:r>
              <a:rPr lang="en-GB" sz="2000" dirty="0" smtClean="0"/>
              <a:t>never</a:t>
            </a:r>
            <a:r>
              <a:rPr lang="sr-Latn-RS" sz="2000" dirty="0" smtClean="0"/>
              <a:t> been</a:t>
            </a:r>
            <a:r>
              <a:rPr lang="en-GB" sz="2000" dirty="0" smtClean="0"/>
              <a:t> adopted.</a:t>
            </a:r>
          </a:p>
          <a:p>
            <a:endParaRPr lang="en-US" sz="2000" dirty="0" smtClean="0"/>
          </a:p>
          <a:p>
            <a:endParaRPr lang="en-US" sz="2000" dirty="0"/>
          </a:p>
        </p:txBody>
      </p:sp>
      <p:sp>
        <p:nvSpPr>
          <p:cNvPr id="4" name="Rectangle 2"/>
          <p:cNvSpPr txBox="1">
            <a:spLocks noChangeArrowheads="1"/>
          </p:cNvSpPr>
          <p:nvPr/>
        </p:nvSpPr>
        <p:spPr bwMode="auto">
          <a:xfrm>
            <a:off x="357158" y="1357298"/>
            <a:ext cx="8229600" cy="4556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mj-lt"/>
                <a:ea typeface="+mj-ea"/>
                <a:cs typeface="+mj-cs"/>
              </a:rPr>
              <a:t>L</a:t>
            </a:r>
            <a:r>
              <a:rPr kumimoji="0" lang="sr-Latn-RS" sz="2400" b="1" i="0" u="none" strike="noStrike" kern="0" cap="none" spc="0" normalizeH="0" baseline="0" noProof="0" dirty="0" smtClean="0">
                <a:ln>
                  <a:noFill/>
                </a:ln>
                <a:solidFill>
                  <a:schemeClr val="tx1"/>
                </a:solidFill>
                <a:effectLst/>
                <a:uLnTx/>
                <a:uFillTx/>
                <a:latin typeface="+mj-lt"/>
                <a:ea typeface="+mj-ea"/>
                <a:cs typeface="+mj-cs"/>
              </a:rPr>
              <a:t>egal framework of soil</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grpSp>
        <p:nvGrpSpPr>
          <p:cNvPr id="5" name="Group 4"/>
          <p:cNvGrpSpPr/>
          <p:nvPr/>
        </p:nvGrpSpPr>
        <p:grpSpPr>
          <a:xfrm>
            <a:off x="0" y="0"/>
            <a:ext cx="9123998" cy="993330"/>
            <a:chOff x="0" y="928670"/>
            <a:chExt cx="8858250" cy="964398"/>
          </a:xfrm>
        </p:grpSpPr>
        <p:pic>
          <p:nvPicPr>
            <p:cNvPr id="6" name="Picture 2" descr="C:\Users\Nada Dragovic\Pictures\prva strana.jpg"/>
            <p:cNvPicPr>
              <a:picLocks noChangeAspect="1" noChangeArrowheads="1"/>
            </p:cNvPicPr>
            <p:nvPr/>
          </p:nvPicPr>
          <p:blipFill>
            <a:blip r:embed="rId2" cstate="print"/>
            <a:srcRect t="76613" b="8871"/>
            <a:stretch>
              <a:fillRect/>
            </a:stretch>
          </p:blipFill>
          <p:spPr bwMode="auto">
            <a:xfrm>
              <a:off x="0" y="928670"/>
              <a:ext cx="8858250" cy="964398"/>
            </a:xfrm>
            <a:prstGeom prst="rect">
              <a:avLst/>
            </a:prstGeom>
            <a:noFill/>
          </p:spPr>
        </p:pic>
        <p:pic>
          <p:nvPicPr>
            <p:cNvPr id="7" name="Picture 3" descr="C:\Users\Nada Dragovic\Pictures\Cnn8Zx0XYAAD56G.jpg large.jpg"/>
            <p:cNvPicPr>
              <a:picLocks noChangeAspect="1" noChangeArrowheads="1"/>
            </p:cNvPicPr>
            <p:nvPr/>
          </p:nvPicPr>
          <p:blipFill>
            <a:blip r:embed="rId3" cstate="print"/>
            <a:srcRect/>
            <a:stretch>
              <a:fillRect/>
            </a:stretch>
          </p:blipFill>
          <p:spPr bwMode="auto">
            <a:xfrm>
              <a:off x="2285999" y="1005840"/>
              <a:ext cx="1150620" cy="862965"/>
            </a:xfrm>
            <a:prstGeom prst="rect">
              <a:avLst/>
            </a:prstGeom>
            <a:noFill/>
          </p:spPr>
        </p:pic>
        <p:pic>
          <p:nvPicPr>
            <p:cNvPr id="8" name="Picture 5" descr="H:\RADOVI\RADOVI\zemljiste\foto\img_h2.gif"/>
            <p:cNvPicPr>
              <a:picLocks noChangeAspect="1" noChangeArrowheads="1"/>
            </p:cNvPicPr>
            <p:nvPr/>
          </p:nvPicPr>
          <p:blipFill>
            <a:blip r:embed="rId4" cstate="print"/>
            <a:srcRect l="35162" t="55725" r="2787" b="14217"/>
            <a:stretch>
              <a:fillRect/>
            </a:stretch>
          </p:blipFill>
          <p:spPr bwMode="auto">
            <a:xfrm>
              <a:off x="3500430" y="1000108"/>
              <a:ext cx="1928826" cy="857256"/>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034" y="1785926"/>
            <a:ext cx="8229600" cy="857256"/>
          </a:xfrm>
        </p:spPr>
        <p:txBody>
          <a:bodyPr/>
          <a:lstStyle/>
          <a:p>
            <a:r>
              <a:rPr lang="en-GB" sz="2200" dirty="0" smtClean="0"/>
              <a:t>Legislation in the field of water and land resources in some countries of the region and Serbia</a:t>
            </a:r>
            <a:endParaRPr lang="en-GB" sz="2200" dirty="0"/>
          </a:p>
        </p:txBody>
      </p:sp>
      <p:sp>
        <p:nvSpPr>
          <p:cNvPr id="3" name="Content Placeholder 2"/>
          <p:cNvSpPr>
            <a:spLocks noGrp="1"/>
          </p:cNvSpPr>
          <p:nvPr>
            <p:ph idx="1"/>
          </p:nvPr>
        </p:nvSpPr>
        <p:spPr>
          <a:xfrm>
            <a:off x="571472" y="3071810"/>
            <a:ext cx="8072494" cy="2757494"/>
          </a:xfrm>
        </p:spPr>
        <p:txBody>
          <a:bodyPr/>
          <a:lstStyle/>
          <a:p>
            <a:r>
              <a:rPr lang="en-GB" sz="2000" dirty="0" smtClean="0"/>
              <a:t>For the analysis of the legal framework of soil and water </a:t>
            </a:r>
            <a:r>
              <a:rPr lang="en-GB" sz="2000" dirty="0" smtClean="0"/>
              <a:t>resources</a:t>
            </a:r>
            <a:r>
              <a:rPr lang="sr-Latn-RS" sz="2000" dirty="0" smtClean="0"/>
              <a:t>,</a:t>
            </a:r>
            <a:r>
              <a:rPr lang="en-GB" sz="2000" dirty="0" smtClean="0"/>
              <a:t> </a:t>
            </a:r>
            <a:r>
              <a:rPr lang="sr-Latn-RS" sz="2000" dirty="0" smtClean="0"/>
              <a:t>region </a:t>
            </a:r>
            <a:r>
              <a:rPr lang="en-GB" sz="2000" dirty="0" smtClean="0"/>
              <a:t>countries, </a:t>
            </a:r>
            <a:r>
              <a:rPr lang="en-GB" sz="2000" dirty="0" smtClean="0"/>
              <a:t>the </a:t>
            </a:r>
            <a:r>
              <a:rPr lang="en-GB" sz="2000" dirty="0" smtClean="0"/>
              <a:t>republic</a:t>
            </a:r>
            <a:r>
              <a:rPr lang="sr-Latn-RS" sz="2000" dirty="0" smtClean="0"/>
              <a:t>s</a:t>
            </a:r>
            <a:r>
              <a:rPr lang="en-GB" sz="2000" dirty="0" smtClean="0"/>
              <a:t> </a:t>
            </a:r>
            <a:r>
              <a:rPr lang="en-GB" sz="2000" dirty="0" smtClean="0"/>
              <a:t>of the former </a:t>
            </a:r>
            <a:r>
              <a:rPr lang="en-GB" sz="2000" dirty="0" smtClean="0"/>
              <a:t>Yugoslavia</a:t>
            </a:r>
            <a:r>
              <a:rPr lang="sr-Latn-RS" sz="2000" dirty="0" smtClean="0"/>
              <a:t>, were selected</a:t>
            </a:r>
            <a:r>
              <a:rPr lang="en-GB" sz="2000" dirty="0" smtClean="0"/>
              <a:t>: </a:t>
            </a:r>
            <a:r>
              <a:rPr lang="en-GB" sz="2000" dirty="0" smtClean="0"/>
              <a:t>Bosnia and Herzegovina, Croatia, FYR Macedonia, Montenegro, and Serbia. From </a:t>
            </a:r>
            <a:r>
              <a:rPr lang="sr-Latn-RS" sz="2000" dirty="0" smtClean="0"/>
              <a:t>the </a:t>
            </a:r>
            <a:r>
              <a:rPr lang="en-GB" sz="2000" dirty="0" smtClean="0"/>
              <a:t>selected </a:t>
            </a:r>
            <a:r>
              <a:rPr lang="en-GB" sz="2000" dirty="0" err="1" smtClean="0"/>
              <a:t>countr</a:t>
            </a:r>
            <a:r>
              <a:rPr lang="sr-Latn-RS" sz="2000" dirty="0" smtClean="0"/>
              <a:t>ies</a:t>
            </a:r>
            <a:r>
              <a:rPr lang="en-GB" sz="2000" dirty="0" smtClean="0"/>
              <a:t>, </a:t>
            </a:r>
            <a:r>
              <a:rPr lang="en-GB" sz="2000" dirty="0" smtClean="0"/>
              <a:t>only Croatia is a member state of the EU, while all other countries, except Bosnia and Herzegovina, received </a:t>
            </a:r>
            <a:r>
              <a:rPr lang="sr-Latn-RS" sz="2000" dirty="0" smtClean="0"/>
              <a:t>the </a:t>
            </a:r>
            <a:r>
              <a:rPr lang="en-GB" sz="2000" dirty="0" smtClean="0"/>
              <a:t>candidate status</a:t>
            </a:r>
            <a:r>
              <a:rPr lang="sr-Latn-RS" sz="2000" dirty="0" smtClean="0"/>
              <a:t>.</a:t>
            </a:r>
            <a:endParaRPr lang="en-GB" sz="2000" strike="sngStrike" dirty="0"/>
          </a:p>
        </p:txBody>
      </p:sp>
      <p:grpSp>
        <p:nvGrpSpPr>
          <p:cNvPr id="6" name="Group 5"/>
          <p:cNvGrpSpPr/>
          <p:nvPr/>
        </p:nvGrpSpPr>
        <p:grpSpPr>
          <a:xfrm>
            <a:off x="0" y="0"/>
            <a:ext cx="9123998" cy="993330"/>
            <a:chOff x="0" y="928670"/>
            <a:chExt cx="8858250" cy="964398"/>
          </a:xfrm>
        </p:grpSpPr>
        <p:pic>
          <p:nvPicPr>
            <p:cNvPr id="7" name="Picture 2" descr="C:\Users\Nada Dragovic\Pictures\prva strana.jpg"/>
            <p:cNvPicPr>
              <a:picLocks noChangeAspect="1" noChangeArrowheads="1"/>
            </p:cNvPicPr>
            <p:nvPr/>
          </p:nvPicPr>
          <p:blipFill>
            <a:blip r:embed="rId2" cstate="print"/>
            <a:srcRect t="76613" b="8871"/>
            <a:stretch>
              <a:fillRect/>
            </a:stretch>
          </p:blipFill>
          <p:spPr bwMode="auto">
            <a:xfrm>
              <a:off x="0" y="928670"/>
              <a:ext cx="8858250" cy="964398"/>
            </a:xfrm>
            <a:prstGeom prst="rect">
              <a:avLst/>
            </a:prstGeom>
            <a:noFill/>
          </p:spPr>
        </p:pic>
        <p:pic>
          <p:nvPicPr>
            <p:cNvPr id="8" name="Picture 3" descr="C:\Users\Nada Dragovic\Pictures\Cnn8Zx0XYAAD56G.jpg large.jpg"/>
            <p:cNvPicPr>
              <a:picLocks noChangeAspect="1" noChangeArrowheads="1"/>
            </p:cNvPicPr>
            <p:nvPr/>
          </p:nvPicPr>
          <p:blipFill>
            <a:blip r:embed="rId3" cstate="print"/>
            <a:srcRect/>
            <a:stretch>
              <a:fillRect/>
            </a:stretch>
          </p:blipFill>
          <p:spPr bwMode="auto">
            <a:xfrm>
              <a:off x="2285999" y="1005840"/>
              <a:ext cx="1150620" cy="862965"/>
            </a:xfrm>
            <a:prstGeom prst="rect">
              <a:avLst/>
            </a:prstGeom>
            <a:noFill/>
          </p:spPr>
        </p:pic>
        <p:pic>
          <p:nvPicPr>
            <p:cNvPr id="9" name="Picture 5" descr="H:\RADOVI\RADOVI\zemljiste\foto\img_h2.gif"/>
            <p:cNvPicPr>
              <a:picLocks noChangeAspect="1" noChangeArrowheads="1"/>
            </p:cNvPicPr>
            <p:nvPr/>
          </p:nvPicPr>
          <p:blipFill>
            <a:blip r:embed="rId4" cstate="print"/>
            <a:srcRect l="35162" t="55725" r="2787" b="14217"/>
            <a:stretch>
              <a:fillRect/>
            </a:stretch>
          </p:blipFill>
          <p:spPr bwMode="auto">
            <a:xfrm>
              <a:off x="3500430" y="1000108"/>
              <a:ext cx="1928826" cy="857256"/>
            </a:xfrm>
            <a:prstGeom prst="rect">
              <a:avLst/>
            </a:prstGeom>
            <a:noFill/>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643050"/>
            <a:ext cx="8072494" cy="4160504"/>
          </a:xfrm>
        </p:spPr>
        <p:txBody>
          <a:bodyPr/>
          <a:lstStyle/>
          <a:p>
            <a:r>
              <a:rPr lang="en-GB" sz="2200" dirty="0" smtClean="0"/>
              <a:t>The mostly extreme flood disaster in the Sava catchment </a:t>
            </a:r>
            <a:r>
              <a:rPr lang="sr-Latn-RS" sz="2200" dirty="0" smtClean="0"/>
              <a:t>happened </a:t>
            </a:r>
            <a:r>
              <a:rPr lang="en-GB" sz="2200" dirty="0" smtClean="0"/>
              <a:t>in </a:t>
            </a:r>
            <a:r>
              <a:rPr lang="en-GB" sz="2200" dirty="0" smtClean="0"/>
              <a:t>the Western Balkans in May 2014. This resulted in a severe loss of human life, considerable damage to property, land, </a:t>
            </a:r>
            <a:r>
              <a:rPr lang="sr-Latn-RS" sz="2200" dirty="0" smtClean="0"/>
              <a:t>the economy </a:t>
            </a:r>
            <a:r>
              <a:rPr lang="en-GB" sz="2200" dirty="0" smtClean="0"/>
              <a:t>and</a:t>
            </a:r>
            <a:r>
              <a:rPr lang="en-GB" sz="2200" dirty="0" smtClean="0"/>
              <a:t>, consequently, economic loss in Bosnia and Herzegovina, Serbia </a:t>
            </a:r>
            <a:r>
              <a:rPr lang="en-GB" sz="2200" dirty="0" smtClean="0"/>
              <a:t>and</a:t>
            </a:r>
            <a:r>
              <a:rPr lang="sr-Latn-RS" sz="2200" dirty="0" smtClean="0"/>
              <a:t> </a:t>
            </a:r>
            <a:r>
              <a:rPr lang="en-GB" sz="2200" dirty="0" smtClean="0"/>
              <a:t>Croatia</a:t>
            </a:r>
            <a:r>
              <a:rPr lang="en-GB" sz="2200" dirty="0" smtClean="0"/>
              <a:t>.</a:t>
            </a:r>
            <a:r>
              <a:rPr lang="sr-Latn-RS" sz="2200" dirty="0" smtClean="0"/>
              <a:t> </a:t>
            </a:r>
            <a:r>
              <a:rPr lang="en-GB" sz="2200" dirty="0" smtClean="0"/>
              <a:t>The European Union supported </a:t>
            </a:r>
            <a:r>
              <a:rPr lang="en-GB" sz="2200" dirty="0" smtClean="0"/>
              <a:t>a </a:t>
            </a:r>
            <a:r>
              <a:rPr lang="en-GB" sz="2200" dirty="0" smtClean="0"/>
              <a:t>number of projects </a:t>
            </a:r>
            <a:r>
              <a:rPr lang="en-GB" sz="2200" dirty="0" smtClean="0"/>
              <a:t>aimed </a:t>
            </a:r>
            <a:r>
              <a:rPr lang="en-GB" sz="2200" dirty="0" smtClean="0"/>
              <a:t>at strengthening the organizational capacities and policies for natural resource management. Most of these projects are related to the harmonization </a:t>
            </a:r>
            <a:r>
              <a:rPr lang="en-GB" sz="2200" dirty="0" smtClean="0"/>
              <a:t>of</a:t>
            </a:r>
            <a:r>
              <a:rPr lang="sr-Latn-RS" sz="2200" dirty="0" smtClean="0"/>
              <a:t> the Balkan countries’</a:t>
            </a:r>
            <a:r>
              <a:rPr lang="en-GB" sz="2200" dirty="0" smtClean="0"/>
              <a:t> legislation with </a:t>
            </a:r>
            <a:r>
              <a:rPr lang="en-GB" sz="2200" dirty="0" smtClean="0"/>
              <a:t>the EU, especially </a:t>
            </a:r>
            <a:r>
              <a:rPr lang="en-GB" sz="2200" dirty="0" smtClean="0"/>
              <a:t>with</a:t>
            </a:r>
            <a:r>
              <a:rPr lang="sr-Latn-RS" sz="2200" dirty="0" smtClean="0"/>
              <a:t> the</a:t>
            </a:r>
            <a:r>
              <a:rPr lang="en-GB" sz="2200" dirty="0" smtClean="0"/>
              <a:t> WF</a:t>
            </a:r>
            <a:r>
              <a:rPr lang="sr-Latn-RS" sz="2200" dirty="0" smtClean="0"/>
              <a:t> </a:t>
            </a:r>
            <a:r>
              <a:rPr lang="en-GB" sz="2200" dirty="0" smtClean="0"/>
              <a:t>D</a:t>
            </a:r>
            <a:r>
              <a:rPr lang="sr-Latn-RS" sz="2200" dirty="0" smtClean="0"/>
              <a:t>irective</a:t>
            </a:r>
            <a:r>
              <a:rPr lang="en-GB" sz="2200" dirty="0" smtClean="0"/>
              <a:t> </a:t>
            </a:r>
            <a:r>
              <a:rPr lang="en-GB" sz="2200" dirty="0" smtClean="0"/>
              <a:t>and </a:t>
            </a:r>
            <a:r>
              <a:rPr lang="sr-Latn-RS" sz="2200" dirty="0" smtClean="0"/>
              <a:t>the </a:t>
            </a:r>
            <a:r>
              <a:rPr lang="en-GB" sz="2200" dirty="0" smtClean="0"/>
              <a:t>Flood Directive.</a:t>
            </a:r>
            <a:endParaRPr lang="en-GB"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abrasmedia.info/sites/default/files/field/image/poplave_bosna6-abc_ba.jpg"/>
          <p:cNvPicPr/>
          <p:nvPr/>
        </p:nvPicPr>
        <p:blipFill>
          <a:blip r:embed="rId2" cstate="print"/>
          <a:srcRect/>
          <a:stretch>
            <a:fillRect/>
          </a:stretch>
        </p:blipFill>
        <p:spPr bwMode="auto">
          <a:xfrm>
            <a:off x="571472" y="857232"/>
            <a:ext cx="3357586" cy="221457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42910" y="3214686"/>
            <a:ext cx="3714776" cy="584775"/>
          </a:xfrm>
          <a:prstGeom prst="rect">
            <a:avLst/>
          </a:prstGeom>
          <a:noFill/>
        </p:spPr>
        <p:txBody>
          <a:bodyPr wrap="square" rtlCol="0">
            <a:spAutoFit/>
          </a:bodyPr>
          <a:lstStyle/>
          <a:p>
            <a:r>
              <a:rPr lang="en-US" sz="1600" dirty="0"/>
              <a:t>Floods in Bosnia and Herzegovina </a:t>
            </a:r>
            <a:r>
              <a:rPr lang="en-US" sz="1600" dirty="0" smtClean="0"/>
              <a:t>(</a:t>
            </a:r>
            <a:r>
              <a:rPr lang="sr-Latn-RS" sz="1600" dirty="0" smtClean="0"/>
              <a:t>the </a:t>
            </a:r>
            <a:r>
              <a:rPr lang="en-US" sz="1600" dirty="0" smtClean="0"/>
              <a:t>river </a:t>
            </a:r>
            <a:r>
              <a:rPr lang="en-US" sz="1600" dirty="0" err="1"/>
              <a:t>Bosna</a:t>
            </a:r>
            <a:r>
              <a:rPr lang="en-US" sz="1600" dirty="0"/>
              <a:t>, </a:t>
            </a:r>
            <a:r>
              <a:rPr lang="en-US" sz="1600" dirty="0" err="1"/>
              <a:t>Maglaj</a:t>
            </a:r>
            <a:r>
              <a:rPr lang="en-US" sz="1600" dirty="0"/>
              <a:t>)  2014</a:t>
            </a:r>
          </a:p>
        </p:txBody>
      </p:sp>
      <p:pic>
        <p:nvPicPr>
          <p:cNvPr id="6" name="Picture 5" descr="http://dvdkurilovec.blog.hr/slike/xl/poplava_slavonija_665886s1.jpg"/>
          <p:cNvPicPr/>
          <p:nvPr/>
        </p:nvPicPr>
        <p:blipFill>
          <a:blip r:embed="rId3" cstate="print"/>
          <a:srcRect/>
          <a:stretch>
            <a:fillRect/>
          </a:stretch>
        </p:blipFill>
        <p:spPr bwMode="auto">
          <a:xfrm>
            <a:off x="2500298" y="4071942"/>
            <a:ext cx="3857652" cy="2071702"/>
          </a:xfrm>
          <a:prstGeom prst="rect">
            <a:avLst/>
          </a:prstGeom>
          <a:ln>
            <a:noFill/>
          </a:ln>
          <a:effectLst>
            <a:outerShdw blurRad="292100" dist="139700" dir="2700000" algn="tl" rotWithShape="0">
              <a:srgbClr val="333333">
                <a:alpha val="65000"/>
              </a:srgbClr>
            </a:outerShdw>
          </a:effectLst>
        </p:spPr>
      </p:pic>
      <p:pic>
        <p:nvPicPr>
          <p:cNvPr id="7" name="Picture 6" descr="Poplave u glavnom gradu: Za 30 sati palo 157 l kiše po metru kvadratnom"/>
          <p:cNvPicPr/>
          <p:nvPr/>
        </p:nvPicPr>
        <p:blipFill>
          <a:blip r:embed="rId4" cstate="print"/>
          <a:srcRect/>
          <a:stretch>
            <a:fillRect/>
          </a:stretch>
        </p:blipFill>
        <p:spPr bwMode="auto">
          <a:xfrm>
            <a:off x="4643438" y="928670"/>
            <a:ext cx="3413760" cy="214579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572000" y="3214686"/>
            <a:ext cx="3855543" cy="338554"/>
          </a:xfrm>
          <a:prstGeom prst="rect">
            <a:avLst/>
          </a:prstGeom>
          <a:noFill/>
        </p:spPr>
        <p:txBody>
          <a:bodyPr wrap="none" rtlCol="0">
            <a:spAutoFit/>
          </a:bodyPr>
          <a:lstStyle/>
          <a:p>
            <a:r>
              <a:rPr lang="en-US" sz="1600" dirty="0"/>
              <a:t>Floods in Montenegro (</a:t>
            </a:r>
            <a:r>
              <a:rPr lang="en-US" sz="1600" dirty="0" err="1"/>
              <a:t>Podgorica</a:t>
            </a:r>
            <a:r>
              <a:rPr lang="en-US" sz="1600" dirty="0"/>
              <a:t>)  </a:t>
            </a:r>
            <a:r>
              <a:rPr lang="en-US" sz="1600" dirty="0" smtClean="0"/>
              <a:t>2012</a:t>
            </a:r>
            <a:endParaRPr lang="en-US" sz="1600" dirty="0"/>
          </a:p>
        </p:txBody>
      </p:sp>
      <p:sp>
        <p:nvSpPr>
          <p:cNvPr id="9" name="TextBox 8"/>
          <p:cNvSpPr txBox="1"/>
          <p:nvPr/>
        </p:nvSpPr>
        <p:spPr>
          <a:xfrm>
            <a:off x="1857356" y="6215082"/>
            <a:ext cx="5681363" cy="338554"/>
          </a:xfrm>
          <a:prstGeom prst="rect">
            <a:avLst/>
          </a:prstGeom>
          <a:noFill/>
        </p:spPr>
        <p:txBody>
          <a:bodyPr wrap="none" rtlCol="0">
            <a:spAutoFit/>
          </a:bodyPr>
          <a:lstStyle/>
          <a:p>
            <a:r>
              <a:rPr lang="en-US" sz="1600" dirty="0"/>
              <a:t>Floods in Croatia </a:t>
            </a:r>
            <a:r>
              <a:rPr lang="en-US" sz="1600" dirty="0" smtClean="0"/>
              <a:t>(</a:t>
            </a:r>
            <a:r>
              <a:rPr lang="sr-Latn-RS" sz="1600" dirty="0" smtClean="0"/>
              <a:t>the </a:t>
            </a:r>
            <a:r>
              <a:rPr lang="en-US" sz="1600" dirty="0" smtClean="0"/>
              <a:t>river </a:t>
            </a:r>
            <a:r>
              <a:rPr lang="en-US" sz="1600" dirty="0"/>
              <a:t>Sava, </a:t>
            </a:r>
            <a:r>
              <a:rPr lang="en-US" sz="1600" dirty="0" err="1"/>
              <a:t>Gunja</a:t>
            </a:r>
            <a:r>
              <a:rPr lang="en-US" sz="1600" dirty="0"/>
              <a:t>, </a:t>
            </a:r>
            <a:r>
              <a:rPr lang="en-US" sz="1600" dirty="0" err="1"/>
              <a:t>Est</a:t>
            </a:r>
            <a:r>
              <a:rPr lang="en-US" sz="1600" dirty="0"/>
              <a:t> Slavonia)  </a:t>
            </a:r>
            <a:r>
              <a:rPr lang="en-US" sz="1600" dirty="0" smtClean="0"/>
              <a:t>2014</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2253</Template>
  <TotalTime>10947</TotalTime>
  <Words>2776</Words>
  <Application>Microsoft Office PowerPoint</Application>
  <PresentationFormat>On-screen Show (4:3)</PresentationFormat>
  <Paragraphs>275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Diseño predeterminado</vt:lpstr>
      <vt:lpstr>COMPLIANCE OF THE LEGAL FRAMEWORK OF SOIL AND WATER RESOURCES MANAGEMENT IN SERBIA AND SAME REGION COUNTRIES WITH EU LEGISLATIVE </vt:lpstr>
      <vt:lpstr>Slide 2</vt:lpstr>
      <vt:lpstr>Slide 3</vt:lpstr>
      <vt:lpstr>Slide 4</vt:lpstr>
      <vt:lpstr>Slide 5</vt:lpstr>
      <vt:lpstr>Slide 6</vt:lpstr>
      <vt:lpstr>Legislation in the field of water and land resources in some countries of the region and Serbia</vt:lpstr>
      <vt:lpstr>Slide 8</vt:lpstr>
      <vt:lpstr>Slide 9</vt:lpstr>
      <vt:lpstr>Slide 10</vt:lpstr>
      <vt:lpstr>Bosnia and Herzegovina  Republic of Srpska</vt:lpstr>
      <vt:lpstr>Federation of Bosnia and Herzegovina</vt:lpstr>
      <vt:lpstr>Croatia Croatia’s accession to the status of the EU harmonized much of its legislation.</vt:lpstr>
      <vt:lpstr>Macedonia</vt:lpstr>
      <vt:lpstr>Montenegro</vt:lpstr>
      <vt:lpstr>Serbia</vt:lpstr>
      <vt:lpstr>Slide 17</vt:lpstr>
      <vt:lpstr>Slide 18</vt:lpstr>
      <vt:lpstr>Slide 19</vt:lpstr>
      <vt:lpstr>Slide 20</vt:lpstr>
      <vt:lpstr>Slide 21</vt:lpstr>
      <vt:lpstr>Slide 22</vt:lpstr>
      <vt:lpstr>Slide 23</vt:lpstr>
      <vt:lpstr>Slide 24</vt:lpstr>
      <vt:lpstr>Slide 25</vt:lpstr>
      <vt:lpstr>Slide 26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Nada Dragovic</cp:lastModifiedBy>
  <cp:revision>729</cp:revision>
  <dcterms:created xsi:type="dcterms:W3CDTF">2010-05-23T14:28:12Z</dcterms:created>
  <dcterms:modified xsi:type="dcterms:W3CDTF">2016-08-22T22:44:18Z</dcterms:modified>
</cp:coreProperties>
</file>