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334" autoAdjust="0"/>
  </p:normalViewPr>
  <p:slideViewPr>
    <p:cSldViewPr snapToGrid="0" snapToObjects="1">
      <p:cViewPr varScale="1">
        <p:scale>
          <a:sx n="97" d="100"/>
          <a:sy n="97" d="100"/>
        </p:scale>
        <p:origin x="-888" y="-112"/>
      </p:cViewPr>
      <p:guideLst>
        <p:guide orient="horz" pos="2160"/>
        <p:guide pos="2880"/>
      </p:guideLst>
    </p:cSldViewPr>
  </p:slideViewPr>
  <p:outlineViewPr>
    <p:cViewPr>
      <p:scale>
        <a:sx n="33" d="100"/>
        <a:sy n="33" d="100"/>
      </p:scale>
      <p:origin x="0" y="17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donia.jendoubi\Desktop\Socio-Economy\Book1.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doniajendoubi:Desktop:transects:Book1.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donia.jendoubi\Desktop\Socio-Economy\Book1.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donia.jendoubi\Desktop\Socio-Economy\Book1.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donia.jendoubi\Desktop\Socio-Economy\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921286202543654"/>
          <c:y val="0.0518923790337399"/>
          <c:w val="0.595131201057961"/>
          <c:h val="0.816659650740514"/>
        </c:manualLayout>
      </c:layout>
      <c:pie3DChart>
        <c:varyColors val="1"/>
        <c:ser>
          <c:idx val="0"/>
          <c:order val="0"/>
          <c:explosion val="25"/>
          <c:dLbls>
            <c:dLbl>
              <c:idx val="0"/>
              <c:layout/>
              <c:tx>
                <c:rich>
                  <a:bodyPr/>
                  <a:lstStyle/>
                  <a:p>
                    <a:r>
                      <a:rPr lang="en-US"/>
                      <a:t>34</a:t>
                    </a:r>
                    <a:r>
                      <a:rPr lang="en-US" baseline="0"/>
                      <a:t> </a:t>
                    </a:r>
                    <a:r>
                      <a:rPr lang="en-US"/>
                      <a:t>%</a:t>
                    </a:r>
                  </a:p>
                </c:rich>
              </c:tx>
              <c:showLegendKey val="0"/>
              <c:showVal val="1"/>
              <c:showCatName val="0"/>
              <c:showSerName val="0"/>
              <c:showPercent val="0"/>
              <c:showBubbleSize val="0"/>
            </c:dLbl>
            <c:dLbl>
              <c:idx val="1"/>
              <c:layout/>
              <c:tx>
                <c:rich>
                  <a:bodyPr/>
                  <a:lstStyle/>
                  <a:p>
                    <a:r>
                      <a:rPr lang="en-US" baseline="0"/>
                      <a:t> 21 </a:t>
                    </a:r>
                    <a:r>
                      <a:rPr lang="en-US"/>
                      <a:t>%</a:t>
                    </a:r>
                  </a:p>
                </c:rich>
              </c:tx>
              <c:showLegendKey val="0"/>
              <c:showVal val="1"/>
              <c:showCatName val="0"/>
              <c:showSerName val="0"/>
              <c:showPercent val="0"/>
              <c:showBubbleSize val="0"/>
            </c:dLbl>
            <c:dLbl>
              <c:idx val="2"/>
              <c:layout/>
              <c:tx>
                <c:rich>
                  <a:bodyPr/>
                  <a:lstStyle/>
                  <a:p>
                    <a:r>
                      <a:rPr lang="en-US"/>
                      <a:t>21</a:t>
                    </a:r>
                    <a:r>
                      <a:rPr lang="en-US" baseline="0"/>
                      <a:t> </a:t>
                    </a:r>
                    <a:r>
                      <a:rPr lang="en-US"/>
                      <a:t>%</a:t>
                    </a:r>
                  </a:p>
                </c:rich>
              </c:tx>
              <c:showLegendKey val="0"/>
              <c:showVal val="1"/>
              <c:showCatName val="0"/>
              <c:showSerName val="0"/>
              <c:showPercent val="0"/>
              <c:showBubbleSize val="0"/>
            </c:dLbl>
            <c:dLbl>
              <c:idx val="3"/>
              <c:layout/>
              <c:tx>
                <c:rich>
                  <a:bodyPr/>
                  <a:lstStyle/>
                  <a:p>
                    <a:r>
                      <a:rPr lang="en-US"/>
                      <a:t>19</a:t>
                    </a:r>
                    <a:r>
                      <a:rPr lang="en-US" baseline="0"/>
                      <a:t> </a:t>
                    </a:r>
                    <a:r>
                      <a:rPr lang="en-US"/>
                      <a:t>%</a:t>
                    </a:r>
                  </a:p>
                </c:rich>
              </c:tx>
              <c:showLegendKey val="0"/>
              <c:showVal val="1"/>
              <c:showCatName val="0"/>
              <c:showSerName val="0"/>
              <c:showPercent val="0"/>
              <c:showBubbleSize val="0"/>
            </c:dLbl>
            <c:dLbl>
              <c:idx val="4"/>
              <c:layout>
                <c:manualLayout>
                  <c:x val="0.0520180895755378"/>
                  <c:y val="-0.00499112868623381"/>
                </c:manualLayout>
              </c:layout>
              <c:tx>
                <c:rich>
                  <a:bodyPr/>
                  <a:lstStyle/>
                  <a:p>
                    <a:r>
                      <a:rPr lang="en-US"/>
                      <a:t>5 %</a:t>
                    </a:r>
                  </a:p>
                </c:rich>
              </c:tx>
              <c:showLegendKey val="0"/>
              <c:showVal val="1"/>
              <c:showCatName val="0"/>
              <c:showSerName val="0"/>
              <c:showPercent val="0"/>
              <c:showBubbleSize val="0"/>
            </c:dLbl>
            <c:numFmt formatCode="0%" sourceLinked="0"/>
            <c:spPr>
              <a:effectLst>
                <a:glow rad="101600">
                  <a:schemeClr val="accent2">
                    <a:alpha val="75000"/>
                  </a:schemeClr>
                </a:glow>
              </a:effectLst>
            </c:spPr>
            <c:showLegendKey val="0"/>
            <c:showVal val="0"/>
            <c:showCatName val="0"/>
            <c:showSerName val="0"/>
            <c:showPercent val="0"/>
            <c:showBubbleSize val="0"/>
          </c:dLbls>
          <c:cat>
            <c:strRef>
              <c:f>Sheet2!$R$26:$V$26</c:f>
              <c:strCache>
                <c:ptCount val="5"/>
                <c:pt idx="0">
                  <c:v>Agriculture</c:v>
                </c:pt>
                <c:pt idx="1">
                  <c:v>Livestock</c:v>
                </c:pt>
                <c:pt idx="2">
                  <c:v>Salary</c:v>
                </c:pt>
                <c:pt idx="3">
                  <c:v>Small trades</c:v>
                </c:pt>
                <c:pt idx="4">
                  <c:v>others</c:v>
                </c:pt>
              </c:strCache>
            </c:strRef>
          </c:cat>
          <c:val>
            <c:numRef>
              <c:f>Sheet2!$R$27:$V$27</c:f>
              <c:numCache>
                <c:formatCode>General</c:formatCode>
                <c:ptCount val="5"/>
                <c:pt idx="0">
                  <c:v>33.6559940431869</c:v>
                </c:pt>
                <c:pt idx="1">
                  <c:v>20.77438570364856</c:v>
                </c:pt>
                <c:pt idx="2">
                  <c:v>21.44452717795978</c:v>
                </c:pt>
                <c:pt idx="3">
                  <c:v>18.76396128071482</c:v>
                </c:pt>
                <c:pt idx="4">
                  <c:v>5.361131794489948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034087176406"/>
          <c:y val="0.138248407217718"/>
          <c:w val="0.249556215167057"/>
          <c:h val="0.532569349089099"/>
        </c:manualLayout>
      </c:layout>
      <c:overlay val="0"/>
      <c:txPr>
        <a:bodyPr/>
        <a:lstStyle/>
        <a:p>
          <a:pPr rtl="0">
            <a:defRPr/>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cat>
            <c:multiLvlStrRef>
              <c:f>Sheet1!$J$4:$N$5</c:f>
              <c:multiLvlStrCache>
                <c:ptCount val="5"/>
                <c:lvl>
                  <c:pt idx="0">
                    <c:v>capital</c:v>
                  </c:pt>
                  <c:pt idx="1">
                    <c:v>capital</c:v>
                  </c:pt>
                  <c:pt idx="2">
                    <c:v>capital</c:v>
                  </c:pt>
                  <c:pt idx="3">
                    <c:v>capital</c:v>
                  </c:pt>
                  <c:pt idx="4">
                    <c:v>capital</c:v>
                  </c:pt>
                </c:lvl>
                <c:lvl>
                  <c:pt idx="0">
                    <c:v>Physical</c:v>
                  </c:pt>
                  <c:pt idx="1">
                    <c:v>Financial</c:v>
                  </c:pt>
                  <c:pt idx="2">
                    <c:v>Natural</c:v>
                  </c:pt>
                  <c:pt idx="3">
                    <c:v>Human</c:v>
                  </c:pt>
                  <c:pt idx="4">
                    <c:v>Social</c:v>
                  </c:pt>
                </c:lvl>
              </c:multiLvlStrCache>
            </c:multiLvlStrRef>
          </c:cat>
          <c:val>
            <c:numRef>
              <c:f>Sheet1!$J$6:$N$6</c:f>
              <c:numCache>
                <c:formatCode>0.0</c:formatCode>
                <c:ptCount val="5"/>
                <c:pt idx="0">
                  <c:v>3.777777777777778</c:v>
                </c:pt>
                <c:pt idx="1">
                  <c:v>4.666666666666667</c:v>
                </c:pt>
                <c:pt idx="2">
                  <c:v>5.48611111111111</c:v>
                </c:pt>
                <c:pt idx="3">
                  <c:v>6.916666666666666</c:v>
                </c:pt>
                <c:pt idx="4">
                  <c:v>11.33333333333333</c:v>
                </c:pt>
              </c:numCache>
            </c:numRef>
          </c:val>
        </c:ser>
        <c:dLbls>
          <c:showLegendKey val="0"/>
          <c:showVal val="0"/>
          <c:showCatName val="0"/>
          <c:showSerName val="0"/>
          <c:showPercent val="0"/>
          <c:showBubbleSize val="0"/>
        </c:dLbls>
        <c:axId val="-2029912648"/>
        <c:axId val="-2029910856"/>
      </c:radarChart>
      <c:catAx>
        <c:axId val="-2029912648"/>
        <c:scaling>
          <c:orientation val="minMax"/>
        </c:scaling>
        <c:delete val="0"/>
        <c:axPos val="b"/>
        <c:majorGridlines/>
        <c:majorTickMark val="out"/>
        <c:minorTickMark val="none"/>
        <c:tickLblPos val="nextTo"/>
        <c:crossAx val="-2029910856"/>
        <c:crosses val="autoZero"/>
        <c:auto val="1"/>
        <c:lblAlgn val="ctr"/>
        <c:lblOffset val="100"/>
        <c:noMultiLvlLbl val="0"/>
      </c:catAx>
      <c:valAx>
        <c:axId val="-2029910856"/>
        <c:scaling>
          <c:orientation val="minMax"/>
        </c:scaling>
        <c:delete val="0"/>
        <c:axPos val="l"/>
        <c:majorGridlines/>
        <c:numFmt formatCode="0.0" sourceLinked="1"/>
        <c:majorTickMark val="cross"/>
        <c:minorTickMark val="none"/>
        <c:tickLblPos val="nextTo"/>
        <c:crossAx val="-202991264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Sheet1!$J$58</c:f>
              <c:strCache>
                <c:ptCount val="1"/>
                <c:pt idx="0">
                  <c:v>better-off households</c:v>
                </c:pt>
              </c:strCache>
            </c:strRef>
          </c:tx>
          <c:marker>
            <c:symbol val="none"/>
          </c:marker>
          <c:cat>
            <c:multiLvlStrRef>
              <c:f>Sheet1!$K$56:$O$57</c:f>
              <c:multiLvlStrCache>
                <c:ptCount val="5"/>
                <c:lvl>
                  <c:pt idx="0">
                    <c:v>capital</c:v>
                  </c:pt>
                  <c:pt idx="1">
                    <c:v>capital</c:v>
                  </c:pt>
                  <c:pt idx="2">
                    <c:v>capital</c:v>
                  </c:pt>
                  <c:pt idx="3">
                    <c:v>capital</c:v>
                  </c:pt>
                  <c:pt idx="4">
                    <c:v>capital</c:v>
                  </c:pt>
                </c:lvl>
                <c:lvl>
                  <c:pt idx="0">
                    <c:v>Physical</c:v>
                  </c:pt>
                  <c:pt idx="1">
                    <c:v>Financial</c:v>
                  </c:pt>
                  <c:pt idx="2">
                    <c:v>Naturel</c:v>
                  </c:pt>
                  <c:pt idx="3">
                    <c:v>Human</c:v>
                  </c:pt>
                  <c:pt idx="4">
                    <c:v>Social</c:v>
                  </c:pt>
                </c:lvl>
              </c:multiLvlStrCache>
            </c:multiLvlStrRef>
          </c:cat>
          <c:val>
            <c:numRef>
              <c:f>Sheet1!$K$58:$O$58</c:f>
              <c:numCache>
                <c:formatCode>General</c:formatCode>
                <c:ptCount val="5"/>
                <c:pt idx="0">
                  <c:v>5.8</c:v>
                </c:pt>
                <c:pt idx="1">
                  <c:v>7.2</c:v>
                </c:pt>
                <c:pt idx="2">
                  <c:v>7.45</c:v>
                </c:pt>
                <c:pt idx="3">
                  <c:v>7.3</c:v>
                </c:pt>
                <c:pt idx="4">
                  <c:v>8.4</c:v>
                </c:pt>
              </c:numCache>
            </c:numRef>
          </c:val>
        </c:ser>
        <c:dLbls>
          <c:showLegendKey val="0"/>
          <c:showVal val="0"/>
          <c:showCatName val="0"/>
          <c:showSerName val="0"/>
          <c:showPercent val="0"/>
          <c:showBubbleSize val="0"/>
        </c:dLbls>
        <c:axId val="-2039794840"/>
        <c:axId val="-2040193176"/>
      </c:radarChart>
      <c:catAx>
        <c:axId val="-2039794840"/>
        <c:scaling>
          <c:orientation val="minMax"/>
        </c:scaling>
        <c:delete val="0"/>
        <c:axPos val="b"/>
        <c:majorGridlines/>
        <c:majorTickMark val="out"/>
        <c:minorTickMark val="none"/>
        <c:tickLblPos val="nextTo"/>
        <c:crossAx val="-2040193176"/>
        <c:crosses val="autoZero"/>
        <c:auto val="1"/>
        <c:lblAlgn val="ctr"/>
        <c:lblOffset val="100"/>
        <c:noMultiLvlLbl val="0"/>
      </c:catAx>
      <c:valAx>
        <c:axId val="-2040193176"/>
        <c:scaling>
          <c:orientation val="minMax"/>
        </c:scaling>
        <c:delete val="0"/>
        <c:axPos val="l"/>
        <c:majorGridlines/>
        <c:numFmt formatCode="General" sourceLinked="1"/>
        <c:majorTickMark val="cross"/>
        <c:minorTickMark val="none"/>
        <c:tickLblPos val="nextTo"/>
        <c:crossAx val="-2039794840"/>
        <c:crosses val="autoZero"/>
        <c:crossBetween val="between"/>
      </c:valAx>
    </c:plotArea>
    <c:legend>
      <c:legendPos val="r"/>
      <c:layout>
        <c:manualLayout>
          <c:xMode val="edge"/>
          <c:yMode val="edge"/>
          <c:x val="0.630477763841676"/>
          <c:y val="0.472967416729116"/>
          <c:w val="0.299669298592825"/>
          <c:h val="0.0898612794925971"/>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Sheet1!$I$71</c:f>
              <c:strCache>
                <c:ptCount val="1"/>
                <c:pt idx="0">
                  <c:v>Average households</c:v>
                </c:pt>
              </c:strCache>
            </c:strRef>
          </c:tx>
          <c:marker>
            <c:symbol val="none"/>
          </c:marker>
          <c:cat>
            <c:multiLvlStrRef>
              <c:f>Sheet1!$J$69:$N$70</c:f>
              <c:multiLvlStrCache>
                <c:ptCount val="5"/>
                <c:lvl>
                  <c:pt idx="0">
                    <c:v>capital</c:v>
                  </c:pt>
                  <c:pt idx="1">
                    <c:v>capital</c:v>
                  </c:pt>
                  <c:pt idx="2">
                    <c:v>capital</c:v>
                  </c:pt>
                  <c:pt idx="3">
                    <c:v>capital</c:v>
                  </c:pt>
                  <c:pt idx="4">
                    <c:v>capital</c:v>
                  </c:pt>
                </c:lvl>
                <c:lvl>
                  <c:pt idx="0">
                    <c:v>Physical</c:v>
                  </c:pt>
                  <c:pt idx="1">
                    <c:v>Financial</c:v>
                  </c:pt>
                  <c:pt idx="2">
                    <c:v>Naturel</c:v>
                  </c:pt>
                  <c:pt idx="3">
                    <c:v>Human</c:v>
                  </c:pt>
                  <c:pt idx="4">
                    <c:v>Social</c:v>
                  </c:pt>
                </c:lvl>
              </c:multiLvlStrCache>
            </c:multiLvlStrRef>
          </c:cat>
          <c:val>
            <c:numRef>
              <c:f>Sheet1!$J$71:$N$71</c:f>
              <c:numCache>
                <c:formatCode>0.0</c:formatCode>
                <c:ptCount val="5"/>
                <c:pt idx="0">
                  <c:v>5.333333333333333</c:v>
                </c:pt>
                <c:pt idx="1">
                  <c:v>5.083333333333333</c:v>
                </c:pt>
                <c:pt idx="2">
                  <c:v>6.166666666666667</c:v>
                </c:pt>
                <c:pt idx="3">
                  <c:v>6.958333333333333</c:v>
                </c:pt>
                <c:pt idx="4">
                  <c:v>8.0</c:v>
                </c:pt>
              </c:numCache>
            </c:numRef>
          </c:val>
        </c:ser>
        <c:dLbls>
          <c:showLegendKey val="0"/>
          <c:showVal val="0"/>
          <c:showCatName val="0"/>
          <c:showSerName val="0"/>
          <c:showPercent val="0"/>
          <c:showBubbleSize val="0"/>
        </c:dLbls>
        <c:axId val="-2039303400"/>
        <c:axId val="-2133624392"/>
      </c:radarChart>
      <c:catAx>
        <c:axId val="-2039303400"/>
        <c:scaling>
          <c:orientation val="minMax"/>
        </c:scaling>
        <c:delete val="0"/>
        <c:axPos val="b"/>
        <c:majorGridlines/>
        <c:majorTickMark val="out"/>
        <c:minorTickMark val="none"/>
        <c:tickLblPos val="nextTo"/>
        <c:crossAx val="-2133624392"/>
        <c:crosses val="autoZero"/>
        <c:auto val="1"/>
        <c:lblAlgn val="ctr"/>
        <c:lblOffset val="100"/>
        <c:noMultiLvlLbl val="0"/>
      </c:catAx>
      <c:valAx>
        <c:axId val="-2133624392"/>
        <c:scaling>
          <c:orientation val="minMax"/>
        </c:scaling>
        <c:delete val="0"/>
        <c:axPos val="l"/>
        <c:majorGridlines/>
        <c:numFmt formatCode="0.0" sourceLinked="1"/>
        <c:majorTickMark val="cross"/>
        <c:minorTickMark val="none"/>
        <c:tickLblPos val="nextTo"/>
        <c:crossAx val="-203930340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Sheet1!$I$87</c:f>
              <c:strCache>
                <c:ptCount val="1"/>
                <c:pt idx="0">
                  <c:v>Poor households</c:v>
                </c:pt>
              </c:strCache>
            </c:strRef>
          </c:tx>
          <c:marker>
            <c:symbol val="none"/>
          </c:marker>
          <c:cat>
            <c:multiLvlStrRef>
              <c:f>Sheet1!$J$85:$N$86</c:f>
              <c:multiLvlStrCache>
                <c:ptCount val="5"/>
                <c:lvl>
                  <c:pt idx="0">
                    <c:v>capital</c:v>
                  </c:pt>
                  <c:pt idx="1">
                    <c:v>capital</c:v>
                  </c:pt>
                  <c:pt idx="2">
                    <c:v>capital</c:v>
                  </c:pt>
                  <c:pt idx="3">
                    <c:v>capital</c:v>
                  </c:pt>
                  <c:pt idx="4">
                    <c:v>capital</c:v>
                  </c:pt>
                </c:lvl>
                <c:lvl>
                  <c:pt idx="0">
                    <c:v>Physical</c:v>
                  </c:pt>
                  <c:pt idx="1">
                    <c:v>Financial</c:v>
                  </c:pt>
                  <c:pt idx="2">
                    <c:v>Naturel</c:v>
                  </c:pt>
                  <c:pt idx="3">
                    <c:v>Human</c:v>
                  </c:pt>
                  <c:pt idx="4">
                    <c:v>Social</c:v>
                  </c:pt>
                </c:lvl>
              </c:multiLvlStrCache>
            </c:multiLvlStrRef>
          </c:cat>
          <c:val>
            <c:numRef>
              <c:f>Sheet1!$J$87:$N$87</c:f>
              <c:numCache>
                <c:formatCode>0.0</c:formatCode>
                <c:ptCount val="5"/>
                <c:pt idx="0">
                  <c:v>1.0</c:v>
                </c:pt>
                <c:pt idx="1">
                  <c:v>2.5</c:v>
                </c:pt>
                <c:pt idx="2">
                  <c:v>3.5</c:v>
                </c:pt>
                <c:pt idx="3">
                  <c:v>6.607142857142847</c:v>
                </c:pt>
                <c:pt idx="4">
                  <c:v>7.285714285714286</c:v>
                </c:pt>
              </c:numCache>
            </c:numRef>
          </c:val>
        </c:ser>
        <c:dLbls>
          <c:showLegendKey val="0"/>
          <c:showVal val="0"/>
          <c:showCatName val="0"/>
          <c:showSerName val="0"/>
          <c:showPercent val="0"/>
          <c:showBubbleSize val="0"/>
        </c:dLbls>
        <c:axId val="-2109897736"/>
        <c:axId val="-2029340888"/>
      </c:radarChart>
      <c:catAx>
        <c:axId val="-2109897736"/>
        <c:scaling>
          <c:orientation val="minMax"/>
        </c:scaling>
        <c:delete val="0"/>
        <c:axPos val="b"/>
        <c:majorGridlines/>
        <c:majorTickMark val="out"/>
        <c:minorTickMark val="none"/>
        <c:tickLblPos val="nextTo"/>
        <c:crossAx val="-2029340888"/>
        <c:crosses val="autoZero"/>
        <c:auto val="1"/>
        <c:lblAlgn val="ctr"/>
        <c:lblOffset val="100"/>
        <c:noMultiLvlLbl val="0"/>
      </c:catAx>
      <c:valAx>
        <c:axId val="-2029340888"/>
        <c:scaling>
          <c:orientation val="minMax"/>
        </c:scaling>
        <c:delete val="0"/>
        <c:axPos val="l"/>
        <c:majorGridlines/>
        <c:numFmt formatCode="0.0" sourceLinked="1"/>
        <c:majorTickMark val="cross"/>
        <c:minorTickMark val="none"/>
        <c:tickLblPos val="nextTo"/>
        <c:crossAx val="-2109897736"/>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633E0-506C-AB4A-9F8D-7EAA38180212}" type="datetimeFigureOut">
              <a:rPr lang="fr-FR" smtClean="0"/>
              <a:t>24/08/16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3685A-DFE1-984D-9268-5171DDEE7DD8}" type="slidenum">
              <a:rPr lang="fr-FR" smtClean="0"/>
              <a:t>‹#›</a:t>
            </a:fld>
            <a:endParaRPr lang="fr-FR"/>
          </a:p>
        </p:txBody>
      </p:sp>
    </p:spTree>
    <p:extLst>
      <p:ext uri="{BB962C8B-B14F-4D97-AF65-F5344CB8AC3E}">
        <p14:creationId xmlns:p14="http://schemas.microsoft.com/office/powerpoint/2010/main" val="1876024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63685A-DFE1-984D-9268-5171DDEE7DD8}" type="slidenum">
              <a:rPr lang="fr-FR" smtClean="0"/>
              <a:t>16</a:t>
            </a:fld>
            <a:endParaRPr lang="fr-FR"/>
          </a:p>
        </p:txBody>
      </p:sp>
    </p:spTree>
    <p:extLst>
      <p:ext uri="{BB962C8B-B14F-4D97-AF65-F5344CB8AC3E}">
        <p14:creationId xmlns:p14="http://schemas.microsoft.com/office/powerpoint/2010/main" val="242277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CED3E41-E2DE-48B7-AD25-2C05D8372D60}" type="datetime4">
              <a:rPr lang="en-US" smtClean="0"/>
              <a:pPr/>
              <a:t>août 24, 2016</a:t>
            </a:fld>
            <a:endParaRPr lang="en-US"/>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744759D-0EFF-4FB2-9CCE-04E00944F0FE}"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Cliquez pour modifier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de-CH" smtClean="0"/>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24/08/16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de-CH" smtClean="0"/>
              <a:t>Cliquez et modifiez le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4" name="Date Placeholder 3"/>
          <p:cNvSpPr>
            <a:spLocks noGrp="1"/>
          </p:cNvSpPr>
          <p:nvPr>
            <p:ph type="dt" sz="half" idx="10"/>
          </p:nvPr>
        </p:nvSpPr>
        <p:spPr/>
        <p:txBody>
          <a:bodyPr/>
          <a:lstStyle/>
          <a:p>
            <a:fld id="{AF119237-00E8-48F5-9A77-8496B8A0E541}" type="datetimeFigureOut">
              <a:rPr lang="en-US" smtClean="0"/>
              <a:t>24/08/16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Cliquez et modifiez le titre</a:t>
            </a:r>
            <a:endParaRPr lang="en-US"/>
          </a:p>
        </p:txBody>
      </p:sp>
      <p:sp>
        <p:nvSpPr>
          <p:cNvPr id="3" name="Content Placeholder 2"/>
          <p:cNvSpPr>
            <a:spLocks noGrp="1"/>
          </p:cNvSpPr>
          <p:nvPr>
            <p:ph idx="1"/>
          </p:nvPr>
        </p:nvSpPr>
        <p:spPr/>
        <p:txBody>
          <a:body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août 24,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F78D1B-BB73-41B2-8202-C6678B761557}" type="datetime4">
              <a:rPr lang="en-US" smtClean="0"/>
              <a:pPr/>
              <a:t>août 24, 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de-CH" smtClean="0"/>
              <a:t>Cliquez et modifiez le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Cliquez pour modifier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de-CH" smtClean="0"/>
              <a:t>Cliquez et modifiez le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5" name="Date Placeholder 4"/>
          <p:cNvSpPr>
            <a:spLocks noGrp="1"/>
          </p:cNvSpPr>
          <p:nvPr>
            <p:ph type="dt" sz="half" idx="10"/>
          </p:nvPr>
        </p:nvSpPr>
        <p:spPr/>
        <p:txBody>
          <a:bodyPr/>
          <a:lstStyle/>
          <a:p>
            <a:fld id="{F2511E46-B9AD-4605-BA48-F4BA770367EA}" type="datetime4">
              <a:rPr lang="en-US" smtClean="0"/>
              <a:pPr/>
              <a:t>août 24,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de-CH" smtClean="0"/>
              <a:t>Cliquez et modifiez le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Cliquez pour modifier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Cliquez pour modifier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7" name="Date Placeholder 6"/>
          <p:cNvSpPr>
            <a:spLocks noGrp="1"/>
          </p:cNvSpPr>
          <p:nvPr>
            <p:ph type="dt" sz="half" idx="10"/>
          </p:nvPr>
        </p:nvSpPr>
        <p:spPr/>
        <p:txBody>
          <a:bodyPr/>
          <a:lstStyle/>
          <a:p>
            <a:fld id="{771A4492-1D66-40E5-BF5F-8AE5B76A3760}" type="datetime4">
              <a:rPr lang="en-US" smtClean="0"/>
              <a:pPr/>
              <a:t>août 24, 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Cliquez et modifiez le titre</a:t>
            </a:r>
            <a:endParaRPr lang="en-US"/>
          </a:p>
        </p:txBody>
      </p:sp>
      <p:sp>
        <p:nvSpPr>
          <p:cNvPr id="3" name="Date Placeholder 2"/>
          <p:cNvSpPr>
            <a:spLocks noGrp="1"/>
          </p:cNvSpPr>
          <p:nvPr>
            <p:ph type="dt" sz="half" idx="10"/>
          </p:nvPr>
        </p:nvSpPr>
        <p:spPr/>
        <p:txBody>
          <a:bodyPr/>
          <a:lstStyle/>
          <a:p>
            <a:fld id="{F0120655-FBEF-4656-A8A9-E7D9EB4F4DEC}" type="datetime4">
              <a:rPr lang="en-US" smtClean="0"/>
              <a:pPr/>
              <a:t>août 24,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6B2BA2-D035-44CD-B6C5-345CD46C68A9}" type="datetime4">
              <a:rPr lang="en-US" smtClean="0"/>
              <a:pPr/>
              <a:t>août 24, 2016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5" name="Date Placeholder 4"/>
          <p:cNvSpPr>
            <a:spLocks noGrp="1"/>
          </p:cNvSpPr>
          <p:nvPr>
            <p:ph type="dt" sz="half" idx="10"/>
          </p:nvPr>
        </p:nvSpPr>
        <p:spPr/>
        <p:txBody>
          <a:bodyPr/>
          <a:lstStyle/>
          <a:p>
            <a:fld id="{712544D9-E8EB-4DFC-9BAC-8FC5CFB1A919}" type="datetime4">
              <a:rPr lang="en-US" smtClean="0"/>
              <a:pPr/>
              <a:t>août 24,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Cliquez pour modifier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de-CH" smtClean="0"/>
              <a:t>Cliquez et modifiez le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Faire glisser l'image vers l'espace réservé ou cliquer sur l'icône pour l'ajouter</a:t>
            </a:r>
            <a:endParaRPr lang="en-US" dirty="0"/>
          </a:p>
        </p:txBody>
      </p:sp>
      <p:sp>
        <p:nvSpPr>
          <p:cNvPr id="5" name="Date Placeholder 4"/>
          <p:cNvSpPr>
            <a:spLocks noGrp="1"/>
          </p:cNvSpPr>
          <p:nvPr>
            <p:ph type="dt" sz="half" idx="10"/>
          </p:nvPr>
        </p:nvSpPr>
        <p:spPr/>
        <p:txBody>
          <a:bodyPr/>
          <a:lstStyle/>
          <a:p>
            <a:fld id="{CF894904-8048-429B-BF77-F17DA8F8287B}" type="datetime4">
              <a:rPr lang="en-US" smtClean="0"/>
              <a:pPr/>
              <a:t>août 24, 2016</a:t>
            </a:fld>
            <a:endParaRPr lang="en-US"/>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Cliquez pour modifier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de-CH" smtClean="0"/>
              <a:t>Cliquez et modifiez le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de-CH" smtClean="0"/>
              <a:t>Cliquez pour modifier les styles du texte du masque</a:t>
            </a:r>
          </a:p>
          <a:p>
            <a:pPr lvl="1"/>
            <a:r>
              <a:rPr lang="de-CH" smtClean="0"/>
              <a:t>Deuxième niveau</a:t>
            </a:r>
          </a:p>
          <a:p>
            <a:pPr lvl="2"/>
            <a:r>
              <a:rPr lang="de-CH" smtClean="0"/>
              <a:t>Troisième niveau</a:t>
            </a:r>
          </a:p>
          <a:p>
            <a:pPr lvl="3"/>
            <a:r>
              <a:rPr lang="de-CH" smtClean="0"/>
              <a:t>Quatrième niveau</a:t>
            </a:r>
          </a:p>
          <a:p>
            <a:pPr lvl="4"/>
            <a:r>
              <a:rPr lang="de-CH"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441D7B3-F7C5-4013-AC5D-399DD8DB11FA}" type="datetime4">
              <a:rPr lang="en-US" smtClean="0"/>
              <a:pPr/>
              <a:t>août 24, 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744759D-0EFF-4FB2-9CCE-04E00944F0FE}"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de-CH" smtClean="0"/>
              <a:t>Cliquez et modifiez le titre</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82842" y="0"/>
            <a:ext cx="7938037" cy="1181828"/>
          </a:xfrm>
        </p:spPr>
        <p:txBody>
          <a:bodyPr/>
          <a:lstStyle/>
          <a:p>
            <a:r>
              <a:rPr lang="fr-FR" sz="1800" b="1" dirty="0"/>
              <a:t>THE THIRD WORLD CONFERENCE</a:t>
            </a:r>
            <a:br>
              <a:rPr lang="fr-FR" sz="1800" b="1" dirty="0"/>
            </a:br>
            <a:r>
              <a:rPr lang="fr-FR" sz="1800" b="1" dirty="0"/>
              <a:t>OF WORLD ASSOCIATION OF SOIL AND WATER </a:t>
            </a:r>
            <a:r>
              <a:rPr lang="fr-FR" sz="1800" b="1" dirty="0" smtClean="0"/>
              <a:t>CONSERVATION</a:t>
            </a:r>
            <a:br>
              <a:rPr lang="fr-FR" sz="1800" b="1" dirty="0" smtClean="0"/>
            </a:br>
            <a:r>
              <a:rPr lang="fr-FR" sz="1800" b="1" dirty="0" smtClean="0"/>
              <a:t>August </a:t>
            </a:r>
            <a:r>
              <a:rPr lang="fr-FR" sz="1800" b="1" dirty="0"/>
              <a:t>22-26, </a:t>
            </a:r>
            <a:r>
              <a:rPr lang="fr-FR" sz="1800" b="1" dirty="0" smtClean="0"/>
              <a:t>2016. Belgrade / </a:t>
            </a:r>
            <a:r>
              <a:rPr lang="fr-FR" sz="1800" b="1" dirty="0" err="1" smtClean="0"/>
              <a:t>Serbia</a:t>
            </a:r>
            <a:r>
              <a:rPr lang="fr-FR" sz="1800" b="1" dirty="0" smtClean="0"/>
              <a:t>.</a:t>
            </a:r>
            <a:endParaRPr lang="fr-FR" sz="1800" b="1" dirty="0"/>
          </a:p>
        </p:txBody>
      </p:sp>
      <p:pic>
        <p:nvPicPr>
          <p:cNvPr id="4" name="Picture 10" descr="C:\Users\USER\Desktop\Université_de_Berne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84" y="175912"/>
            <a:ext cx="1278116" cy="114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8"/>
          <p:cNvSpPr>
            <a:spLocks noChangeArrowheads="1"/>
          </p:cNvSpPr>
          <p:nvPr/>
        </p:nvSpPr>
        <p:spPr bwMode="auto">
          <a:xfrm>
            <a:off x="133684" y="5935199"/>
            <a:ext cx="8758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t>Centre for Development and Environment (CDE), University of Bern, </a:t>
            </a:r>
            <a:r>
              <a:rPr lang="en-US" b="1" dirty="0" smtClean="0"/>
              <a:t>Switzerland.</a:t>
            </a:r>
            <a:endParaRPr lang="en-US" b="1" dirty="0"/>
          </a:p>
        </p:txBody>
      </p:sp>
      <p:sp>
        <p:nvSpPr>
          <p:cNvPr id="6" name="Rectangle 17"/>
          <p:cNvSpPr>
            <a:spLocks noChangeArrowheads="1"/>
          </p:cNvSpPr>
          <p:nvPr/>
        </p:nvSpPr>
        <p:spPr bwMode="auto">
          <a:xfrm>
            <a:off x="5129372" y="5462236"/>
            <a:ext cx="2210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dirty="0" err="1" smtClean="0"/>
              <a:t>Donia</a:t>
            </a:r>
            <a:r>
              <a:rPr lang="en-GB" sz="2000" b="1" dirty="0" smtClean="0"/>
              <a:t> JENDOUBI</a:t>
            </a:r>
            <a:endParaRPr lang="fr-FR" sz="2000" b="1" dirty="0"/>
          </a:p>
        </p:txBody>
      </p:sp>
      <p:sp>
        <p:nvSpPr>
          <p:cNvPr id="8" name="Rectangle 7"/>
          <p:cNvSpPr/>
          <p:nvPr/>
        </p:nvSpPr>
        <p:spPr>
          <a:xfrm>
            <a:off x="548105" y="3174546"/>
            <a:ext cx="6647900" cy="1323439"/>
          </a:xfrm>
          <a:prstGeom prst="rect">
            <a:avLst/>
          </a:prstGeom>
        </p:spPr>
        <p:txBody>
          <a:bodyPr wrap="square">
            <a:spAutoFit/>
          </a:bodyPr>
          <a:lstStyle/>
          <a:p>
            <a:pPr algn="ctr"/>
            <a:r>
              <a:rPr lang="en-US" sz="2000" b="1" dirty="0"/>
              <a:t>LAND DEGRADATION AND SUSTAINABLE LIVELIHOODS ASSESSMENT FROM A SOCIO ECONOMIC PERSPECTIVE: A MEDITERRANEAN CASE </a:t>
            </a:r>
            <a:r>
              <a:rPr lang="en-US" sz="2000" b="1" dirty="0" smtClean="0"/>
              <a:t>STUDY FROM NORTHWEST OF TUNISIA.</a:t>
            </a:r>
            <a:endParaRPr lang="fr-FR" sz="2000" dirty="0"/>
          </a:p>
        </p:txBody>
      </p:sp>
    </p:spTree>
    <p:extLst>
      <p:ext uri="{BB962C8B-B14F-4D97-AF65-F5344CB8AC3E}">
        <p14:creationId xmlns:p14="http://schemas.microsoft.com/office/powerpoint/2010/main" val="159371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p:cNvPicPr>
          <p:nvPr>
            <p:ph idx="1"/>
          </p:nvPr>
        </p:nvPicPr>
        <p:blipFill rotWithShape="1">
          <a:blip r:embed="rId2">
            <a:extLst>
              <a:ext uri="{28A0092B-C50C-407E-A947-70E740481C1C}">
                <a14:useLocalDpi xmlns:a14="http://schemas.microsoft.com/office/drawing/2010/main" val="0"/>
              </a:ext>
            </a:extLst>
          </a:blip>
          <a:srcRect l="22547" t="36847" r="25959" b="29378"/>
          <a:stretch/>
        </p:blipFill>
        <p:spPr bwMode="auto">
          <a:xfrm>
            <a:off x="708526" y="2058736"/>
            <a:ext cx="7606632" cy="3916947"/>
          </a:xfrm>
          <a:prstGeom prst="rect">
            <a:avLst/>
          </a:prstGeom>
          <a:noFill/>
          <a:ln>
            <a:noFill/>
          </a:ln>
        </p:spPr>
      </p:pic>
      <p:sp>
        <p:nvSpPr>
          <p:cNvPr id="5" name="Rectangle 4"/>
          <p:cNvSpPr/>
          <p:nvPr/>
        </p:nvSpPr>
        <p:spPr>
          <a:xfrm>
            <a:off x="160421" y="6157857"/>
            <a:ext cx="8983579" cy="369332"/>
          </a:xfrm>
          <a:prstGeom prst="rect">
            <a:avLst/>
          </a:prstGeom>
        </p:spPr>
        <p:txBody>
          <a:bodyPr wrap="square">
            <a:spAutoFit/>
          </a:bodyPr>
          <a:lstStyle/>
          <a:p>
            <a:r>
              <a:rPr lang="en-US" b="1" dirty="0"/>
              <a:t>Figure 3.</a:t>
            </a:r>
            <a:r>
              <a:rPr lang="en-US" dirty="0"/>
              <a:t> Sustainable livelihoods framework (adapted from Carney et al. 1999) </a:t>
            </a:r>
            <a:endParaRPr lang="fr-FR" dirty="0"/>
          </a:p>
        </p:txBody>
      </p:sp>
      <p:sp>
        <p:nvSpPr>
          <p:cNvPr id="6" name="Titre 1"/>
          <p:cNvSpPr>
            <a:spLocks noGrp="1"/>
          </p:cNvSpPr>
          <p:nvPr>
            <p:ph type="title"/>
          </p:nvPr>
        </p:nvSpPr>
        <p:spPr/>
        <p:txBody>
          <a:bodyPr/>
          <a:lstStyle/>
          <a:p>
            <a:r>
              <a:rPr lang="fr-FR" dirty="0" err="1"/>
              <a:t>mATERIALS</a:t>
            </a:r>
            <a:r>
              <a:rPr lang="fr-FR" dirty="0"/>
              <a:t> &amp; METHODS</a:t>
            </a:r>
          </a:p>
        </p:txBody>
      </p:sp>
    </p:spTree>
    <p:extLst>
      <p:ext uri="{BB962C8B-B14F-4D97-AF65-F5344CB8AC3E}">
        <p14:creationId xmlns:p14="http://schemas.microsoft.com/office/powerpoint/2010/main" val="39315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114300" indent="0" algn="just">
              <a:buNone/>
            </a:pPr>
            <a:r>
              <a:rPr lang="en-US" b="1" i="1" dirty="0"/>
              <a:t>Land degradation and SLM perception </a:t>
            </a:r>
            <a:r>
              <a:rPr lang="en-US" b="1" i="1" dirty="0" smtClean="0"/>
              <a:t>analysis :</a:t>
            </a:r>
            <a:endParaRPr lang="en-US" b="1" dirty="0"/>
          </a:p>
          <a:p>
            <a:pPr marL="114300" indent="0" algn="just">
              <a:buNone/>
            </a:pPr>
            <a:endParaRPr lang="en-US" dirty="0" smtClean="0"/>
          </a:p>
          <a:p>
            <a:pPr marL="114300" indent="0" algn="just">
              <a:buNone/>
            </a:pPr>
            <a:r>
              <a:rPr lang="en-US" dirty="0" smtClean="0"/>
              <a:t>At </a:t>
            </a:r>
            <a:r>
              <a:rPr lang="en-US" dirty="0"/>
              <a:t>the end of each interview, we proceed to ask about land degradation and sustainable land management to define their perception vis-à-vis of this context. </a:t>
            </a:r>
          </a:p>
          <a:p>
            <a:pPr marL="114300" indent="0" algn="just">
              <a:buNone/>
            </a:pPr>
            <a:endParaRPr lang="en-US" dirty="0"/>
          </a:p>
          <a:p>
            <a:pPr marL="114300" indent="0" algn="just">
              <a:buNone/>
            </a:pPr>
            <a:r>
              <a:rPr lang="en-US" dirty="0" smtClean="0"/>
              <a:t>Through </a:t>
            </a:r>
            <a:r>
              <a:rPr lang="en-US" dirty="0"/>
              <a:t>the analysis of the perception of each category of households regarding land degradation and sustainable land management, we can locate them in both thematic contexts. </a:t>
            </a:r>
          </a:p>
          <a:p>
            <a:pPr algn="just"/>
            <a:endParaRPr lang="fr-FR" dirty="0"/>
          </a:p>
        </p:txBody>
      </p:sp>
      <p:sp>
        <p:nvSpPr>
          <p:cNvPr id="4" name="Titre 1"/>
          <p:cNvSpPr>
            <a:spLocks noGrp="1"/>
          </p:cNvSpPr>
          <p:nvPr>
            <p:ph type="title"/>
          </p:nvPr>
        </p:nvSpPr>
        <p:spPr/>
        <p:txBody>
          <a:bodyPr/>
          <a:lstStyle/>
          <a:p>
            <a:r>
              <a:rPr lang="fr-FR" dirty="0" err="1"/>
              <a:t>mATERIALS</a:t>
            </a:r>
            <a:r>
              <a:rPr lang="fr-FR" dirty="0"/>
              <a:t> &amp; METHODS</a:t>
            </a:r>
          </a:p>
        </p:txBody>
      </p:sp>
    </p:spTree>
    <p:extLst>
      <p:ext uri="{BB962C8B-B14F-4D97-AF65-F5344CB8AC3E}">
        <p14:creationId xmlns:p14="http://schemas.microsoft.com/office/powerpoint/2010/main" val="221441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p:cNvPicPr>
          <p:nvPr>
            <p:ph idx="1"/>
          </p:nvPr>
        </p:nvPicPr>
        <p:blipFill rotWithShape="1">
          <a:blip r:embed="rId2">
            <a:extLst>
              <a:ext uri="{28A0092B-C50C-407E-A947-70E740481C1C}">
                <a14:useLocalDpi xmlns:a14="http://schemas.microsoft.com/office/drawing/2010/main" val="0"/>
              </a:ext>
            </a:extLst>
          </a:blip>
          <a:srcRect l="17999" t="22256" r="15562" b="33431"/>
          <a:stretch/>
        </p:blipFill>
        <p:spPr bwMode="auto">
          <a:xfrm>
            <a:off x="332547" y="1871579"/>
            <a:ext cx="8490609" cy="3569367"/>
          </a:xfrm>
          <a:prstGeom prst="rect">
            <a:avLst/>
          </a:prstGeom>
          <a:noFill/>
          <a:ln>
            <a:noFill/>
          </a:ln>
        </p:spPr>
      </p:pic>
      <p:sp>
        <p:nvSpPr>
          <p:cNvPr id="6" name="Rectangle 5"/>
          <p:cNvSpPr/>
          <p:nvPr/>
        </p:nvSpPr>
        <p:spPr>
          <a:xfrm>
            <a:off x="332547" y="5743152"/>
            <a:ext cx="8490609" cy="646331"/>
          </a:xfrm>
          <a:prstGeom prst="rect">
            <a:avLst/>
          </a:prstGeom>
        </p:spPr>
        <p:txBody>
          <a:bodyPr wrap="square">
            <a:spAutoFit/>
          </a:bodyPr>
          <a:lstStyle/>
          <a:p>
            <a:pPr algn="just"/>
            <a:r>
              <a:rPr lang="en-US" b="1" dirty="0"/>
              <a:t>Figure 4.</a:t>
            </a:r>
            <a:r>
              <a:rPr lang="en-US" dirty="0"/>
              <a:t> Analytical framework for assessing livelihoods in </a:t>
            </a:r>
            <a:r>
              <a:rPr lang="en-US" dirty="0" err="1"/>
              <a:t>W</a:t>
            </a:r>
            <a:r>
              <a:rPr lang="en-US" dirty="0" err="1" smtClean="0"/>
              <a:t>adi</a:t>
            </a:r>
            <a:r>
              <a:rPr lang="en-US" dirty="0" smtClean="0"/>
              <a:t> </a:t>
            </a:r>
            <a:r>
              <a:rPr lang="en-US" dirty="0" err="1"/>
              <a:t>Beja</a:t>
            </a:r>
            <a:r>
              <a:rPr lang="en-US" dirty="0"/>
              <a:t> </a:t>
            </a:r>
            <a:r>
              <a:rPr lang="en-US" dirty="0" smtClean="0"/>
              <a:t>agro-ecosystem </a:t>
            </a:r>
            <a:r>
              <a:rPr lang="en-US" dirty="0"/>
              <a:t>(adapted from Turner et al. 2003) </a:t>
            </a:r>
            <a:endParaRPr lang="fr-FR" dirty="0"/>
          </a:p>
        </p:txBody>
      </p:sp>
      <p:sp>
        <p:nvSpPr>
          <p:cNvPr id="7" name="Titre 1"/>
          <p:cNvSpPr>
            <a:spLocks noGrp="1"/>
          </p:cNvSpPr>
          <p:nvPr>
            <p:ph type="title"/>
          </p:nvPr>
        </p:nvSpPr>
        <p:spPr/>
        <p:txBody>
          <a:bodyPr/>
          <a:lstStyle/>
          <a:p>
            <a:r>
              <a:rPr lang="fr-FR" dirty="0" err="1"/>
              <a:t>mATERIALS</a:t>
            </a:r>
            <a:r>
              <a:rPr lang="fr-FR" dirty="0"/>
              <a:t> &amp; METHODS</a:t>
            </a:r>
          </a:p>
        </p:txBody>
      </p:sp>
    </p:spTree>
    <p:extLst>
      <p:ext uri="{BB962C8B-B14F-4D97-AF65-F5344CB8AC3E}">
        <p14:creationId xmlns:p14="http://schemas.microsoft.com/office/powerpoint/2010/main" val="362977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Results</a:t>
            </a:r>
            <a:r>
              <a:rPr lang="fr-FR" dirty="0" smtClean="0"/>
              <a:t> &amp; discussions</a:t>
            </a:r>
            <a:endParaRPr lang="fr-FR" dirty="0"/>
          </a:p>
        </p:txBody>
      </p:sp>
      <p:sp>
        <p:nvSpPr>
          <p:cNvPr id="4" name="Espace réservé du contenu 3"/>
          <p:cNvSpPr>
            <a:spLocks noGrp="1"/>
          </p:cNvSpPr>
          <p:nvPr>
            <p:ph idx="1"/>
          </p:nvPr>
        </p:nvSpPr>
        <p:spPr/>
        <p:txBody>
          <a:bodyPr/>
          <a:lstStyle/>
          <a:p>
            <a:pPr marL="114300" indent="0" algn="just">
              <a:buNone/>
            </a:pPr>
            <a:r>
              <a:rPr lang="en-US" sz="2000" b="1" dirty="0" smtClean="0"/>
              <a:t>Table 1.</a:t>
            </a:r>
            <a:r>
              <a:rPr lang="en-US" sz="2000" dirty="0" smtClean="0"/>
              <a:t> Socio-professional categories of the household members </a:t>
            </a:r>
            <a:r>
              <a:rPr lang="en-US" sz="2000" dirty="0"/>
              <a:t>(in %)</a:t>
            </a:r>
          </a:p>
          <a:p>
            <a:pPr marL="114300" indent="0" algn="just">
              <a:buNone/>
            </a:pPr>
            <a:endParaRPr lang="en-US" sz="2000" dirty="0" smtClean="0"/>
          </a:p>
        </p:txBody>
      </p:sp>
      <p:pic>
        <p:nvPicPr>
          <p:cNvPr id="6" name="Image 5"/>
          <p:cNvPicPr>
            <a:picLocks noChangeAspect="1"/>
          </p:cNvPicPr>
          <p:nvPr/>
        </p:nvPicPr>
        <p:blipFill>
          <a:blip r:embed="rId2"/>
          <a:stretch>
            <a:fillRect/>
          </a:stretch>
        </p:blipFill>
        <p:spPr>
          <a:xfrm>
            <a:off x="-187158" y="2615422"/>
            <a:ext cx="9331158" cy="1428333"/>
          </a:xfrm>
          <a:prstGeom prst="rect">
            <a:avLst/>
          </a:prstGeom>
        </p:spPr>
      </p:pic>
      <p:sp>
        <p:nvSpPr>
          <p:cNvPr id="7" name="Rectangle 6"/>
          <p:cNvSpPr/>
          <p:nvPr/>
        </p:nvSpPr>
        <p:spPr>
          <a:xfrm>
            <a:off x="254000" y="3680281"/>
            <a:ext cx="8555790" cy="1015663"/>
          </a:xfrm>
          <a:prstGeom prst="rect">
            <a:avLst/>
          </a:prstGeom>
        </p:spPr>
        <p:txBody>
          <a:bodyPr wrap="square">
            <a:spAutoFit/>
          </a:bodyPr>
          <a:lstStyle/>
          <a:p>
            <a:pPr algn="just"/>
            <a:r>
              <a:rPr lang="en-US" sz="2000" dirty="0"/>
              <a:t>According to the distribution of the different socio-professional categories of the household </a:t>
            </a:r>
            <a:r>
              <a:rPr lang="en-US" sz="2000" dirty="0" smtClean="0"/>
              <a:t>members, </a:t>
            </a:r>
            <a:r>
              <a:rPr lang="en-US" sz="2000" dirty="0"/>
              <a:t>there is a high dependence of households in front of the results of their livelihood strategies. </a:t>
            </a:r>
            <a:endParaRPr lang="fr-FR" sz="2000" dirty="0"/>
          </a:p>
        </p:txBody>
      </p:sp>
      <p:sp>
        <p:nvSpPr>
          <p:cNvPr id="8" name="Rectangle 7"/>
          <p:cNvSpPr/>
          <p:nvPr/>
        </p:nvSpPr>
        <p:spPr>
          <a:xfrm>
            <a:off x="166815" y="5188733"/>
            <a:ext cx="8751129" cy="1015663"/>
          </a:xfrm>
          <a:prstGeom prst="rect">
            <a:avLst/>
          </a:prstGeom>
        </p:spPr>
        <p:txBody>
          <a:bodyPr wrap="square">
            <a:spAutoFit/>
          </a:bodyPr>
          <a:lstStyle/>
          <a:p>
            <a:pPr marL="114300" indent="0" algn="just">
              <a:buNone/>
            </a:pPr>
            <a:r>
              <a:rPr lang="en-US" sz="2000" dirty="0"/>
              <a:t>Giving to the regional statistics, high pressures on rural landscapes as </a:t>
            </a:r>
            <a:r>
              <a:rPr lang="en-US" sz="2000" dirty="0" smtClean="0"/>
              <a:t>58</a:t>
            </a:r>
            <a:r>
              <a:rPr lang="en-US" sz="2000" dirty="0"/>
              <a:t> </a:t>
            </a:r>
            <a:r>
              <a:rPr lang="en-US" sz="2000" dirty="0" smtClean="0"/>
              <a:t>% </a:t>
            </a:r>
            <a:r>
              <a:rPr lang="en-US" sz="2000" dirty="0"/>
              <a:t>of rural households live entirely from their farms and </a:t>
            </a:r>
            <a:r>
              <a:rPr lang="en-US" sz="2000" dirty="0" smtClean="0"/>
              <a:t>51</a:t>
            </a:r>
            <a:r>
              <a:rPr lang="en-US" sz="2000" dirty="0"/>
              <a:t> </a:t>
            </a:r>
            <a:r>
              <a:rPr lang="en-US" sz="2000" dirty="0" smtClean="0"/>
              <a:t>% </a:t>
            </a:r>
            <a:r>
              <a:rPr lang="en-US" sz="2000" dirty="0"/>
              <a:t>of farms are exploited at least by one household</a:t>
            </a:r>
            <a:r>
              <a:rPr lang="en-US" sz="2000" dirty="0" smtClean="0"/>
              <a:t>.</a:t>
            </a:r>
            <a:endParaRPr lang="en-US" sz="2000" dirty="0"/>
          </a:p>
        </p:txBody>
      </p:sp>
    </p:spTree>
    <p:extLst>
      <p:ext uri="{BB962C8B-B14F-4D97-AF65-F5344CB8AC3E}">
        <p14:creationId xmlns:p14="http://schemas.microsoft.com/office/powerpoint/2010/main" val="76073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14300" indent="0">
              <a:buNone/>
            </a:pPr>
            <a:r>
              <a:rPr lang="en-US" b="1" dirty="0"/>
              <a:t>Table 2.</a:t>
            </a:r>
            <a:r>
              <a:rPr lang="en-US" dirty="0"/>
              <a:t> Distribution of farms by household size in %</a:t>
            </a:r>
          </a:p>
          <a:p>
            <a:endParaRPr lang="fr-FR" dirty="0"/>
          </a:p>
        </p:txBody>
      </p:sp>
      <p:sp>
        <p:nvSpPr>
          <p:cNvPr id="4" name="Titre 1"/>
          <p:cNvSpPr>
            <a:spLocks noGrp="1"/>
          </p:cNvSpPr>
          <p:nvPr>
            <p:ph type="title"/>
          </p:nvPr>
        </p:nvSpPr>
        <p:spPr/>
        <p:txBody>
          <a:bodyPr/>
          <a:lstStyle/>
          <a:p>
            <a:r>
              <a:rPr lang="fr-FR" dirty="0" err="1" smtClean="0"/>
              <a:t>Results</a:t>
            </a:r>
            <a:r>
              <a:rPr lang="fr-FR" dirty="0" smtClean="0"/>
              <a:t> &amp; discussions</a:t>
            </a:r>
            <a:endParaRPr lang="fr-FR" dirty="0"/>
          </a:p>
        </p:txBody>
      </p:sp>
      <p:pic>
        <p:nvPicPr>
          <p:cNvPr id="5" name="Image 4"/>
          <p:cNvPicPr>
            <a:picLocks noChangeAspect="1"/>
          </p:cNvPicPr>
          <p:nvPr/>
        </p:nvPicPr>
        <p:blipFill>
          <a:blip r:embed="rId2"/>
          <a:stretch>
            <a:fillRect/>
          </a:stretch>
        </p:blipFill>
        <p:spPr>
          <a:xfrm>
            <a:off x="173789" y="2366211"/>
            <a:ext cx="8809790" cy="1564103"/>
          </a:xfrm>
          <a:prstGeom prst="rect">
            <a:avLst/>
          </a:prstGeom>
        </p:spPr>
      </p:pic>
      <p:sp>
        <p:nvSpPr>
          <p:cNvPr id="6" name="Rectangle 5"/>
          <p:cNvSpPr/>
          <p:nvPr/>
        </p:nvSpPr>
        <p:spPr>
          <a:xfrm>
            <a:off x="267368" y="3429000"/>
            <a:ext cx="8622632" cy="1015663"/>
          </a:xfrm>
          <a:prstGeom prst="rect">
            <a:avLst/>
          </a:prstGeom>
        </p:spPr>
        <p:txBody>
          <a:bodyPr wrap="square">
            <a:spAutoFit/>
          </a:bodyPr>
          <a:lstStyle/>
          <a:p>
            <a:pPr algn="just"/>
            <a:r>
              <a:rPr lang="en-US" sz="2000" dirty="0"/>
              <a:t>A high fragmentation of land tenure was shown from table 2, as around 55% of surveyed households own small farm that covers an area less than 20 ha.</a:t>
            </a:r>
          </a:p>
        </p:txBody>
      </p:sp>
    </p:spTree>
    <p:extLst>
      <p:ext uri="{BB962C8B-B14F-4D97-AF65-F5344CB8AC3E}">
        <p14:creationId xmlns:p14="http://schemas.microsoft.com/office/powerpoint/2010/main" val="58344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367" y="3944814"/>
            <a:ext cx="8702843" cy="1938992"/>
          </a:xfrm>
          <a:prstGeom prst="rect">
            <a:avLst/>
          </a:prstGeom>
        </p:spPr>
        <p:txBody>
          <a:bodyPr wrap="square">
            <a:spAutoFit/>
          </a:bodyPr>
          <a:lstStyle/>
          <a:p>
            <a:pPr algn="just"/>
            <a:r>
              <a:rPr lang="en-US" sz="2000" dirty="0"/>
              <a:t>The cattle herd is further divided into smaller lots which majority is owned by small farmers with small farms. Farmers with less than 50 hectares occupy </a:t>
            </a:r>
            <a:r>
              <a:rPr lang="en-US" sz="2000" dirty="0" smtClean="0"/>
              <a:t>72</a:t>
            </a:r>
            <a:r>
              <a:rPr lang="en-US" sz="2000" dirty="0"/>
              <a:t> </a:t>
            </a:r>
            <a:r>
              <a:rPr lang="en-US" sz="2000" dirty="0" smtClean="0"/>
              <a:t>% </a:t>
            </a:r>
            <a:r>
              <a:rPr lang="en-US" sz="2000" dirty="0"/>
              <a:t>of usable land and own </a:t>
            </a:r>
            <a:r>
              <a:rPr lang="en-US" sz="2000" dirty="0" smtClean="0"/>
              <a:t>91 % </a:t>
            </a:r>
            <a:r>
              <a:rPr lang="en-US" sz="2000" dirty="0"/>
              <a:t>of the total cattle. Pastoralists who have 1 to 20 heads occupy </a:t>
            </a:r>
            <a:r>
              <a:rPr lang="en-US" sz="2000" dirty="0" smtClean="0"/>
              <a:t>62 % </a:t>
            </a:r>
            <a:r>
              <a:rPr lang="en-US" sz="2000" dirty="0"/>
              <a:t>of the study area. As a result, livestock density is generally higher per unit of surface of land use, therefore </a:t>
            </a:r>
            <a:r>
              <a:rPr lang="en-US" sz="2000" u="sng" dirty="0"/>
              <a:t>rangelands are </a:t>
            </a:r>
            <a:r>
              <a:rPr lang="en-US" sz="2000" u="sng" dirty="0" smtClean="0"/>
              <a:t>overgrazed</a:t>
            </a:r>
            <a:r>
              <a:rPr lang="en-US" sz="2000" dirty="0" smtClean="0"/>
              <a:t>.</a:t>
            </a:r>
            <a:endParaRPr lang="fr-FR" sz="2000" dirty="0"/>
          </a:p>
        </p:txBody>
      </p:sp>
      <p:pic>
        <p:nvPicPr>
          <p:cNvPr id="5" name="Image 4"/>
          <p:cNvPicPr>
            <a:picLocks noChangeAspect="1"/>
          </p:cNvPicPr>
          <p:nvPr/>
        </p:nvPicPr>
        <p:blipFill>
          <a:blip r:embed="rId2"/>
          <a:stretch>
            <a:fillRect/>
          </a:stretch>
        </p:blipFill>
        <p:spPr>
          <a:xfrm>
            <a:off x="-173790" y="2622473"/>
            <a:ext cx="9144000" cy="1550736"/>
          </a:xfrm>
          <a:prstGeom prst="rect">
            <a:avLst/>
          </a:prstGeom>
        </p:spPr>
      </p:pic>
      <p:sp>
        <p:nvSpPr>
          <p:cNvPr id="6" name="Rectangle 5"/>
          <p:cNvSpPr/>
          <p:nvPr/>
        </p:nvSpPr>
        <p:spPr>
          <a:xfrm>
            <a:off x="457200" y="1718869"/>
            <a:ext cx="8229600" cy="461665"/>
          </a:xfrm>
          <a:prstGeom prst="rect">
            <a:avLst/>
          </a:prstGeom>
        </p:spPr>
        <p:txBody>
          <a:bodyPr wrap="square">
            <a:spAutoFit/>
          </a:bodyPr>
          <a:lstStyle/>
          <a:p>
            <a:r>
              <a:rPr lang="en-US" sz="2400" b="1" dirty="0"/>
              <a:t>Table 3.</a:t>
            </a:r>
            <a:r>
              <a:rPr lang="en-US" sz="2400" dirty="0"/>
              <a:t> Distribution of livestock per household size</a:t>
            </a:r>
          </a:p>
        </p:txBody>
      </p:sp>
      <p:sp>
        <p:nvSpPr>
          <p:cNvPr id="7" name="Titre 1"/>
          <p:cNvSpPr>
            <a:spLocks noGrp="1"/>
          </p:cNvSpPr>
          <p:nvPr>
            <p:ph type="title"/>
          </p:nvPr>
        </p:nvSpPr>
        <p:spPr>
          <a:xfrm>
            <a:off x="426128" y="408372"/>
            <a:ext cx="8260672" cy="1039427"/>
          </a:xfrm>
        </p:spPr>
        <p:txBody>
          <a:bodyPr/>
          <a:lstStyle/>
          <a:p>
            <a:r>
              <a:rPr lang="fr-FR" dirty="0" err="1" smtClean="0"/>
              <a:t>Results</a:t>
            </a:r>
            <a:r>
              <a:rPr lang="fr-FR" dirty="0" smtClean="0"/>
              <a:t> &amp; discussions</a:t>
            </a:r>
            <a:endParaRPr lang="fr-FR" dirty="0"/>
          </a:p>
        </p:txBody>
      </p:sp>
    </p:spTree>
    <p:extLst>
      <p:ext uri="{BB962C8B-B14F-4D97-AF65-F5344CB8AC3E}">
        <p14:creationId xmlns:p14="http://schemas.microsoft.com/office/powerpoint/2010/main" val="7454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091780606"/>
              </p:ext>
            </p:extLst>
          </p:nvPr>
        </p:nvGraphicFramePr>
        <p:xfrm>
          <a:off x="457200" y="1752600"/>
          <a:ext cx="8229600" cy="322045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4788387"/>
            <a:ext cx="8058484" cy="369332"/>
          </a:xfrm>
          <a:prstGeom prst="rect">
            <a:avLst/>
          </a:prstGeom>
        </p:spPr>
        <p:txBody>
          <a:bodyPr wrap="square">
            <a:spAutoFit/>
          </a:bodyPr>
          <a:lstStyle/>
          <a:p>
            <a:pPr algn="ctr"/>
            <a:r>
              <a:rPr lang="en-US" b="1" dirty="0"/>
              <a:t>Figure 5.</a:t>
            </a:r>
            <a:r>
              <a:rPr lang="en-US" dirty="0"/>
              <a:t> Pentagon average of household capitals</a:t>
            </a:r>
          </a:p>
        </p:txBody>
      </p:sp>
      <p:sp>
        <p:nvSpPr>
          <p:cNvPr id="7" name="Rectangle 6"/>
          <p:cNvSpPr/>
          <p:nvPr/>
        </p:nvSpPr>
        <p:spPr>
          <a:xfrm>
            <a:off x="240631" y="5353599"/>
            <a:ext cx="8729579" cy="1200329"/>
          </a:xfrm>
          <a:prstGeom prst="rect">
            <a:avLst/>
          </a:prstGeom>
        </p:spPr>
        <p:txBody>
          <a:bodyPr wrap="square">
            <a:spAutoFit/>
          </a:bodyPr>
          <a:lstStyle/>
          <a:p>
            <a:pPr algn="just"/>
            <a:r>
              <a:rPr lang="en-US" dirty="0"/>
              <a:t>T</a:t>
            </a:r>
            <a:r>
              <a:rPr lang="en-US" dirty="0" smtClean="0"/>
              <a:t>he </a:t>
            </a:r>
            <a:r>
              <a:rPr lang="en-US" dirty="0"/>
              <a:t>human, natural and social </a:t>
            </a:r>
            <a:r>
              <a:rPr lang="en-US" dirty="0" smtClean="0"/>
              <a:t>capitals are </a:t>
            </a:r>
            <a:r>
              <a:rPr lang="en-US" dirty="0"/>
              <a:t>quite developed due to their availability and accessibility for all households. </a:t>
            </a:r>
            <a:endParaRPr lang="en-US" dirty="0" smtClean="0"/>
          </a:p>
          <a:p>
            <a:pPr algn="just"/>
            <a:r>
              <a:rPr lang="en-US" dirty="0" smtClean="0"/>
              <a:t>This </a:t>
            </a:r>
            <a:r>
              <a:rPr lang="en-US" dirty="0"/>
              <a:t>accessibility is related to the demographic change, the fragmented character of land tenure and the strong socio-cultural values. </a:t>
            </a:r>
          </a:p>
        </p:txBody>
      </p:sp>
      <p:sp>
        <p:nvSpPr>
          <p:cNvPr id="5" name="Titre 1"/>
          <p:cNvSpPr>
            <a:spLocks noGrp="1"/>
          </p:cNvSpPr>
          <p:nvPr>
            <p:ph type="title"/>
          </p:nvPr>
        </p:nvSpPr>
        <p:spPr>
          <a:xfrm>
            <a:off x="426128" y="408372"/>
            <a:ext cx="8260672" cy="1039427"/>
          </a:xfrm>
        </p:spPr>
        <p:txBody>
          <a:bodyPr/>
          <a:lstStyle/>
          <a:p>
            <a:r>
              <a:rPr lang="fr-FR" dirty="0" err="1" smtClean="0"/>
              <a:t>Results</a:t>
            </a:r>
            <a:r>
              <a:rPr lang="fr-FR" dirty="0" smtClean="0"/>
              <a:t> &amp; discussions</a:t>
            </a:r>
            <a:endParaRPr lang="fr-FR" dirty="0"/>
          </a:p>
        </p:txBody>
      </p:sp>
    </p:spTree>
    <p:extLst>
      <p:ext uri="{BB962C8B-B14F-4D97-AF65-F5344CB8AC3E}">
        <p14:creationId xmlns:p14="http://schemas.microsoft.com/office/powerpoint/2010/main" val="120551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242" y="1681124"/>
            <a:ext cx="8566484" cy="1200329"/>
          </a:xfrm>
          <a:prstGeom prst="rect">
            <a:avLst/>
          </a:prstGeom>
        </p:spPr>
        <p:txBody>
          <a:bodyPr wrap="square">
            <a:spAutoFit/>
          </a:bodyPr>
          <a:lstStyle/>
          <a:p>
            <a:r>
              <a:rPr lang="en-US" b="1" i="1" dirty="0"/>
              <a:t>Livelihoods assets and vulnerability analysis</a:t>
            </a:r>
            <a:endParaRPr lang="en-US" b="1" dirty="0"/>
          </a:p>
          <a:p>
            <a:r>
              <a:rPr lang="en-US" dirty="0"/>
              <a:t> </a:t>
            </a:r>
          </a:p>
          <a:p>
            <a:r>
              <a:rPr lang="en-US" dirty="0"/>
              <a:t>Livelihood group called better-off households; represents households with higher scores, good access levels to capital assets in general.</a:t>
            </a:r>
          </a:p>
        </p:txBody>
      </p:sp>
      <p:graphicFrame>
        <p:nvGraphicFramePr>
          <p:cNvPr id="5" name="Chart 1"/>
          <p:cNvGraphicFramePr>
            <a:graphicFrameLocks/>
          </p:cNvGraphicFramePr>
          <p:nvPr>
            <p:extLst>
              <p:ext uri="{D42A27DB-BD31-4B8C-83A1-F6EECF244321}">
                <p14:modId xmlns:p14="http://schemas.microsoft.com/office/powerpoint/2010/main" val="3065609922"/>
              </p:ext>
            </p:extLst>
          </p:nvPr>
        </p:nvGraphicFramePr>
        <p:xfrm>
          <a:off x="284294" y="2590646"/>
          <a:ext cx="5090695" cy="283829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4734341"/>
            <a:ext cx="6176212" cy="369332"/>
          </a:xfrm>
          <a:prstGeom prst="rect">
            <a:avLst/>
          </a:prstGeom>
        </p:spPr>
        <p:txBody>
          <a:bodyPr wrap="square">
            <a:spAutoFit/>
          </a:bodyPr>
          <a:lstStyle/>
          <a:p>
            <a:r>
              <a:rPr lang="en-US" b="1" dirty="0"/>
              <a:t>Figure 6.</a:t>
            </a:r>
            <a:r>
              <a:rPr lang="en-US" dirty="0"/>
              <a:t> Pentagon means of better-off households</a:t>
            </a:r>
          </a:p>
        </p:txBody>
      </p:sp>
      <p:sp>
        <p:nvSpPr>
          <p:cNvPr id="7" name="Rectangle 6"/>
          <p:cNvSpPr/>
          <p:nvPr/>
        </p:nvSpPr>
        <p:spPr>
          <a:xfrm>
            <a:off x="5257992" y="2946077"/>
            <a:ext cx="3604734" cy="1754327"/>
          </a:xfrm>
          <a:prstGeom prst="rect">
            <a:avLst/>
          </a:prstGeom>
        </p:spPr>
        <p:txBody>
          <a:bodyPr wrap="square">
            <a:spAutoFit/>
          </a:bodyPr>
          <a:lstStyle/>
          <a:p>
            <a:pPr algn="just"/>
            <a:r>
              <a:rPr lang="en-US" dirty="0"/>
              <a:t>an almost balanced </a:t>
            </a:r>
            <a:r>
              <a:rPr lang="en-US" dirty="0" smtClean="0"/>
              <a:t>structure.</a:t>
            </a:r>
          </a:p>
          <a:p>
            <a:pPr algn="just"/>
            <a:r>
              <a:rPr lang="en-US" dirty="0"/>
              <a:t>A</a:t>
            </a:r>
            <a:r>
              <a:rPr lang="en-US" dirty="0" smtClean="0"/>
              <a:t> </a:t>
            </a:r>
            <a:r>
              <a:rPr lang="en-US" dirty="0"/>
              <a:t>pretty good combination of activities and choices made by this households group but also a change in land use (Intensification).</a:t>
            </a:r>
          </a:p>
        </p:txBody>
      </p:sp>
      <p:sp>
        <p:nvSpPr>
          <p:cNvPr id="8" name="Rectangle 7"/>
          <p:cNvSpPr/>
          <p:nvPr/>
        </p:nvSpPr>
        <p:spPr>
          <a:xfrm>
            <a:off x="110438" y="5103673"/>
            <a:ext cx="8917946" cy="1754327"/>
          </a:xfrm>
          <a:prstGeom prst="rect">
            <a:avLst/>
          </a:prstGeom>
        </p:spPr>
        <p:txBody>
          <a:bodyPr wrap="square">
            <a:spAutoFit/>
          </a:bodyPr>
          <a:lstStyle/>
          <a:p>
            <a:pPr algn="just"/>
            <a:r>
              <a:rPr lang="en-US" dirty="0"/>
              <a:t>Through the pentagon, a consolidation of physical and natural assets was observed. Financial asset is maintained due to the functioning of the institutional context (credits and grants). </a:t>
            </a:r>
            <a:endParaRPr lang="en-US" dirty="0" smtClean="0"/>
          </a:p>
          <a:p>
            <a:pPr algn="just"/>
            <a:r>
              <a:rPr lang="en-US" dirty="0" smtClean="0"/>
              <a:t>That </a:t>
            </a:r>
            <a:r>
              <a:rPr lang="en-US" dirty="0"/>
              <a:t>means also that this group holds goods and resources that allow dealing with the shocks, hazards and vulnerability of long-term trends and also a strong involvement in new modes of production and land use.</a:t>
            </a:r>
          </a:p>
        </p:txBody>
      </p:sp>
      <p:sp>
        <p:nvSpPr>
          <p:cNvPr id="9" name="Rectangle 8"/>
          <p:cNvSpPr/>
          <p:nvPr/>
        </p:nvSpPr>
        <p:spPr>
          <a:xfrm>
            <a:off x="284294" y="411948"/>
            <a:ext cx="8578432" cy="923330"/>
          </a:xfrm>
          <a:prstGeom prst="rect">
            <a:avLst/>
          </a:prstGeom>
        </p:spPr>
        <p:txBody>
          <a:bodyPr wrap="square">
            <a:spAutoFit/>
          </a:bodyPr>
          <a:lstStyle/>
          <a:p>
            <a:pPr marL="114300" indent="0" algn="just">
              <a:buNone/>
            </a:pPr>
            <a:r>
              <a:rPr lang="en-US" dirty="0"/>
              <a:t>The carried vulnerability analysis takes into account a focus on the differences in socio-economic groups for their basic resources (assets), livelihoods strategies and their standard of living.</a:t>
            </a:r>
          </a:p>
        </p:txBody>
      </p:sp>
    </p:spTree>
    <p:extLst>
      <p:ext uri="{BB962C8B-B14F-4D97-AF65-F5344CB8AC3E}">
        <p14:creationId xmlns:p14="http://schemas.microsoft.com/office/powerpoint/2010/main" val="189865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noGrp="1"/>
          </p:cNvGraphicFramePr>
          <p:nvPr>
            <p:ph idx="1"/>
            <p:extLst>
              <p:ext uri="{D42A27DB-BD31-4B8C-83A1-F6EECF244321}">
                <p14:modId xmlns:p14="http://schemas.microsoft.com/office/powerpoint/2010/main" val="331308848"/>
              </p:ext>
            </p:extLst>
          </p:nvPr>
        </p:nvGraphicFramePr>
        <p:xfrm>
          <a:off x="256684" y="1240734"/>
          <a:ext cx="5230406" cy="30794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6684" y="556475"/>
            <a:ext cx="8633651" cy="923330"/>
          </a:xfrm>
          <a:prstGeom prst="rect">
            <a:avLst/>
          </a:prstGeom>
        </p:spPr>
        <p:txBody>
          <a:bodyPr wrap="square">
            <a:spAutoFit/>
          </a:bodyPr>
          <a:lstStyle/>
          <a:p>
            <a:pPr algn="just"/>
            <a:r>
              <a:rPr lang="en-US" dirty="0"/>
              <a:t>Livelihood group called average households; this group represents households with low average scores, unequal levels of capitals accessibility in general </a:t>
            </a:r>
            <a:endParaRPr lang="fr-FR" dirty="0"/>
          </a:p>
        </p:txBody>
      </p:sp>
      <p:sp>
        <p:nvSpPr>
          <p:cNvPr id="6" name="Rectangle 5"/>
          <p:cNvSpPr/>
          <p:nvPr/>
        </p:nvSpPr>
        <p:spPr>
          <a:xfrm>
            <a:off x="132440" y="3715828"/>
            <a:ext cx="5975869" cy="369332"/>
          </a:xfrm>
          <a:prstGeom prst="rect">
            <a:avLst/>
          </a:prstGeom>
        </p:spPr>
        <p:txBody>
          <a:bodyPr wrap="square">
            <a:spAutoFit/>
          </a:bodyPr>
          <a:lstStyle/>
          <a:p>
            <a:r>
              <a:rPr lang="en-US" b="1" dirty="0"/>
              <a:t>Figure 7.</a:t>
            </a:r>
            <a:r>
              <a:rPr lang="en-US" dirty="0"/>
              <a:t> Pentagon means of average households</a:t>
            </a:r>
          </a:p>
        </p:txBody>
      </p:sp>
      <p:sp>
        <p:nvSpPr>
          <p:cNvPr id="7" name="Rectangle 6"/>
          <p:cNvSpPr/>
          <p:nvPr/>
        </p:nvSpPr>
        <p:spPr>
          <a:xfrm>
            <a:off x="132440" y="3742101"/>
            <a:ext cx="8757895" cy="3139321"/>
          </a:xfrm>
          <a:prstGeom prst="rect">
            <a:avLst/>
          </a:prstGeom>
        </p:spPr>
        <p:txBody>
          <a:bodyPr wrap="square">
            <a:spAutoFit/>
          </a:bodyPr>
          <a:lstStyle/>
          <a:p>
            <a:pPr algn="just"/>
            <a:r>
              <a:rPr lang="en-US" dirty="0"/>
              <a:t> </a:t>
            </a:r>
          </a:p>
          <a:p>
            <a:pPr algn="just"/>
            <a:r>
              <a:rPr lang="en-US" dirty="0"/>
              <a:t>This household category adapts their strategies through following a mixed production mode with predominance of extensive pastoral mode focused on the natural resources use (grazing lands). </a:t>
            </a:r>
          </a:p>
          <a:p>
            <a:pPr algn="just"/>
            <a:r>
              <a:rPr lang="en-US" dirty="0"/>
              <a:t> </a:t>
            </a:r>
          </a:p>
          <a:p>
            <a:pPr algn="just"/>
            <a:r>
              <a:rPr lang="en-US" dirty="0"/>
              <a:t>A relative weakness of financial assets can be explained on the way that there is no significant involvement in the new land use strategies and no diversification in term of incomes available for the household. This situation led the average households to work as members of staff, shopkeepers, and labor for others… </a:t>
            </a:r>
            <a:r>
              <a:rPr lang="en-US" dirty="0" smtClean="0"/>
              <a:t>The </a:t>
            </a:r>
            <a:r>
              <a:rPr lang="en-US" dirty="0"/>
              <a:t>livelihoods strategies are a bit coherent and precarious due to the under use of other assets.</a:t>
            </a:r>
          </a:p>
        </p:txBody>
      </p:sp>
      <p:sp>
        <p:nvSpPr>
          <p:cNvPr id="8" name="Rectangle 7"/>
          <p:cNvSpPr/>
          <p:nvPr/>
        </p:nvSpPr>
        <p:spPr>
          <a:xfrm>
            <a:off x="5922289" y="1613489"/>
            <a:ext cx="2968046" cy="2031325"/>
          </a:xfrm>
          <a:prstGeom prst="rect">
            <a:avLst/>
          </a:prstGeom>
        </p:spPr>
        <p:txBody>
          <a:bodyPr wrap="square">
            <a:spAutoFit/>
          </a:bodyPr>
          <a:lstStyle/>
          <a:p>
            <a:pPr algn="just"/>
            <a:r>
              <a:rPr lang="en-US" dirty="0"/>
              <a:t>The pentagon of average households has an unbalanced structure</a:t>
            </a:r>
            <a:r>
              <a:rPr lang="en-US" dirty="0" smtClean="0"/>
              <a:t>;</a:t>
            </a:r>
          </a:p>
          <a:p>
            <a:pPr algn="just"/>
            <a:r>
              <a:rPr lang="en-US" dirty="0" smtClean="0"/>
              <a:t>with </a:t>
            </a:r>
            <a:r>
              <a:rPr lang="en-US" dirty="0"/>
              <a:t>a distortion to the social, human and natural assets.</a:t>
            </a:r>
          </a:p>
        </p:txBody>
      </p:sp>
    </p:spTree>
    <p:extLst>
      <p:ext uri="{BB962C8B-B14F-4D97-AF65-F5344CB8AC3E}">
        <p14:creationId xmlns:p14="http://schemas.microsoft.com/office/powerpoint/2010/main" val="316106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89" y="411948"/>
            <a:ext cx="8416312" cy="923330"/>
          </a:xfrm>
          <a:prstGeom prst="rect">
            <a:avLst/>
          </a:prstGeom>
        </p:spPr>
        <p:txBody>
          <a:bodyPr wrap="square">
            <a:spAutoFit/>
          </a:bodyPr>
          <a:lstStyle/>
          <a:p>
            <a:pPr algn="just"/>
            <a:r>
              <a:rPr lang="en-US" dirty="0"/>
              <a:t>Livelihood group called poor households; this group represents households with very low averages scores, low to very low accessibility levels to physical, financial and natural assets, </a:t>
            </a:r>
            <a:endParaRPr lang="fr-FR" dirty="0"/>
          </a:p>
        </p:txBody>
      </p:sp>
      <p:graphicFrame>
        <p:nvGraphicFramePr>
          <p:cNvPr id="5" name="Chart 1"/>
          <p:cNvGraphicFramePr>
            <a:graphicFrameLocks/>
          </p:cNvGraphicFramePr>
          <p:nvPr>
            <p:extLst>
              <p:ext uri="{D42A27DB-BD31-4B8C-83A1-F6EECF244321}">
                <p14:modId xmlns:p14="http://schemas.microsoft.com/office/powerpoint/2010/main" val="646638117"/>
              </p:ext>
            </p:extLst>
          </p:nvPr>
        </p:nvGraphicFramePr>
        <p:xfrm>
          <a:off x="270489" y="1473336"/>
          <a:ext cx="4559486" cy="281070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0489" y="3752166"/>
            <a:ext cx="4683730" cy="307777"/>
          </a:xfrm>
          <a:prstGeom prst="rect">
            <a:avLst/>
          </a:prstGeom>
        </p:spPr>
        <p:txBody>
          <a:bodyPr wrap="square">
            <a:spAutoFit/>
          </a:bodyPr>
          <a:lstStyle/>
          <a:p>
            <a:r>
              <a:rPr lang="en-US" sz="1400" b="1" dirty="0"/>
              <a:t>Figure 8.</a:t>
            </a:r>
            <a:r>
              <a:rPr lang="en-US" sz="1400" dirty="0"/>
              <a:t> Pentagon means of poor households</a:t>
            </a:r>
          </a:p>
        </p:txBody>
      </p:sp>
      <p:sp>
        <p:nvSpPr>
          <p:cNvPr id="7" name="Rectangle 6"/>
          <p:cNvSpPr/>
          <p:nvPr/>
        </p:nvSpPr>
        <p:spPr>
          <a:xfrm>
            <a:off x="270488" y="4284040"/>
            <a:ext cx="8713461" cy="646331"/>
          </a:xfrm>
          <a:prstGeom prst="rect">
            <a:avLst/>
          </a:prstGeom>
        </p:spPr>
        <p:txBody>
          <a:bodyPr wrap="square">
            <a:spAutoFit/>
          </a:bodyPr>
          <a:lstStyle/>
          <a:p>
            <a:pPr algn="just"/>
            <a:r>
              <a:rPr lang="en-US" dirty="0" smtClean="0"/>
              <a:t>firstly </a:t>
            </a:r>
            <a:r>
              <a:rPr lang="en-US" dirty="0"/>
              <a:t>because they have no control over these factors (pseudo balance) and then because they have few resources / assets.</a:t>
            </a:r>
          </a:p>
        </p:txBody>
      </p:sp>
      <p:sp>
        <p:nvSpPr>
          <p:cNvPr id="8" name="Rectangle 7"/>
          <p:cNvSpPr/>
          <p:nvPr/>
        </p:nvSpPr>
        <p:spPr>
          <a:xfrm>
            <a:off x="4983558" y="1723935"/>
            <a:ext cx="4000392" cy="2862323"/>
          </a:xfrm>
          <a:prstGeom prst="rect">
            <a:avLst/>
          </a:prstGeom>
        </p:spPr>
        <p:txBody>
          <a:bodyPr wrap="square">
            <a:spAutoFit/>
          </a:bodyPr>
          <a:lstStyle/>
          <a:p>
            <a:pPr algn="just"/>
            <a:r>
              <a:rPr lang="en-US" dirty="0"/>
              <a:t>The pentagon of poor households has a definitely unbalanced structure, with a strong distortion towards human and social capitals</a:t>
            </a:r>
            <a:r>
              <a:rPr lang="en-US" dirty="0" smtClean="0"/>
              <a:t>. </a:t>
            </a:r>
            <a:r>
              <a:rPr lang="en-US" dirty="0"/>
              <a:t>Based on this situation, poor households are more vulnerable to external shocks and long-term trend factors than rich and average households, </a:t>
            </a:r>
          </a:p>
          <a:p>
            <a:pPr algn="just"/>
            <a:r>
              <a:rPr lang="en-US" dirty="0"/>
              <a:t> </a:t>
            </a:r>
          </a:p>
        </p:txBody>
      </p:sp>
      <p:sp>
        <p:nvSpPr>
          <p:cNvPr id="9" name="Rectangle 8"/>
          <p:cNvSpPr/>
          <p:nvPr/>
        </p:nvSpPr>
        <p:spPr>
          <a:xfrm>
            <a:off x="270487" y="4868903"/>
            <a:ext cx="8713462" cy="2031325"/>
          </a:xfrm>
          <a:prstGeom prst="rect">
            <a:avLst/>
          </a:prstGeom>
        </p:spPr>
        <p:txBody>
          <a:bodyPr wrap="square">
            <a:spAutoFit/>
          </a:bodyPr>
          <a:lstStyle/>
          <a:p>
            <a:pPr algn="just"/>
            <a:r>
              <a:rPr lang="en-US" dirty="0"/>
              <a:t>This situation characterizes an extensive </a:t>
            </a:r>
            <a:r>
              <a:rPr lang="en-US" dirty="0" smtClean="0"/>
              <a:t>pastoral</a:t>
            </a:r>
            <a:r>
              <a:rPr lang="en-US" dirty="0"/>
              <a:t> mode of production focused mainly on the use of human and natural resources. The financial and physical assets remained low; households do not have the capacity to develop relevant livelihood strategies. This underlies that these households will maintain pressure on the fragile resources of their environment and they will continue to suffer from more vulnerability constraints and also from a low relational capital. </a:t>
            </a:r>
          </a:p>
        </p:txBody>
      </p:sp>
    </p:spTree>
    <p:extLst>
      <p:ext uri="{BB962C8B-B14F-4D97-AF65-F5344CB8AC3E}">
        <p14:creationId xmlns:p14="http://schemas.microsoft.com/office/powerpoint/2010/main" val="301455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227263" y="1552074"/>
            <a:ext cx="8689473" cy="4373563"/>
          </a:xfrm>
        </p:spPr>
        <p:txBody>
          <a:bodyPr>
            <a:noAutofit/>
          </a:bodyPr>
          <a:lstStyle/>
          <a:p>
            <a:pPr marL="114300" indent="0" algn="just">
              <a:buNone/>
            </a:pPr>
            <a:r>
              <a:rPr lang="en-US" sz="2000" b="1" dirty="0"/>
              <a:t>The northwest region of Tunisia poses the biggest Tunisian regional paradox: this agricultural area deemed one of the most privileged and the richest of </a:t>
            </a:r>
            <a:r>
              <a:rPr lang="en-US" sz="2000" b="1" dirty="0" smtClean="0"/>
              <a:t>Tunisia; </a:t>
            </a:r>
            <a:endParaRPr lang="en-US" sz="2000" dirty="0"/>
          </a:p>
          <a:p>
            <a:pPr algn="just">
              <a:buFontTx/>
              <a:buChar char="-"/>
            </a:pPr>
            <a:r>
              <a:rPr lang="en-US" sz="2000" dirty="0" smtClean="0"/>
              <a:t>The </a:t>
            </a:r>
            <a:r>
              <a:rPr lang="en-US" sz="2000" dirty="0"/>
              <a:t>area contains the largest dams in the country mobilizing almost </a:t>
            </a:r>
            <a:r>
              <a:rPr lang="en-US" sz="2000" dirty="0" smtClean="0"/>
              <a:t>82 % </a:t>
            </a:r>
            <a:r>
              <a:rPr lang="en-US" sz="2000" dirty="0"/>
              <a:t>of surface water </a:t>
            </a:r>
            <a:r>
              <a:rPr lang="en-US" sz="2000" dirty="0" smtClean="0"/>
              <a:t>resources (</a:t>
            </a:r>
            <a:r>
              <a:rPr lang="en-US" sz="2000" dirty="0"/>
              <a:t>rainfall exceeding 1000 m3 / </a:t>
            </a:r>
            <a:r>
              <a:rPr lang="en-US" sz="2000" dirty="0" smtClean="0"/>
              <a:t>year and snow water </a:t>
            </a:r>
            <a:r>
              <a:rPr lang="en-US" sz="2000" dirty="0"/>
              <a:t>falling in Mountain areas. </a:t>
            </a:r>
            <a:r>
              <a:rPr lang="en-US" sz="2000" dirty="0" smtClean="0"/>
              <a:t>).</a:t>
            </a:r>
          </a:p>
          <a:p>
            <a:pPr algn="just">
              <a:buFontTx/>
              <a:buChar char="-"/>
            </a:pPr>
            <a:r>
              <a:rPr lang="en-US" sz="2000" dirty="0" smtClean="0"/>
              <a:t>The </a:t>
            </a:r>
            <a:r>
              <a:rPr lang="en-US" sz="2000" dirty="0"/>
              <a:t>area has the largest forest areas of the country with 50.5% of the total forests</a:t>
            </a:r>
            <a:r>
              <a:rPr lang="en-US" sz="2000" dirty="0" smtClean="0"/>
              <a:t>.</a:t>
            </a:r>
          </a:p>
          <a:p>
            <a:pPr algn="just">
              <a:buFontTx/>
              <a:buChar char="-"/>
            </a:pPr>
            <a:r>
              <a:rPr lang="en-US" sz="2000" dirty="0" smtClean="0"/>
              <a:t>&gt; 75 % presents the Cereal LUS, which is the strategic sector in the Tunisian Agriculture. </a:t>
            </a:r>
          </a:p>
          <a:p>
            <a:pPr algn="just">
              <a:buFontTx/>
              <a:buChar char="-"/>
            </a:pPr>
            <a:endParaRPr lang="en-US" sz="2000" dirty="0" smtClean="0"/>
          </a:p>
          <a:p>
            <a:pPr marL="114300" indent="0" algn="just">
              <a:buNone/>
            </a:pPr>
            <a:r>
              <a:rPr lang="en-US" sz="2000" b="1" dirty="0" smtClean="0"/>
              <a:t>is </a:t>
            </a:r>
            <a:r>
              <a:rPr lang="en-US" sz="2000" b="1" dirty="0"/>
              <a:t>also the poorest human region relative to other regions of </a:t>
            </a:r>
            <a:r>
              <a:rPr lang="en-US" sz="2000" b="1" dirty="0" smtClean="0"/>
              <a:t>Tunisia:</a:t>
            </a:r>
          </a:p>
          <a:p>
            <a:pPr algn="just">
              <a:buFontTx/>
              <a:buChar char="-"/>
            </a:pPr>
            <a:r>
              <a:rPr lang="en-US" sz="2000" dirty="0"/>
              <a:t>T</a:t>
            </a:r>
            <a:r>
              <a:rPr lang="en-US" sz="2000" dirty="0" smtClean="0"/>
              <a:t>he </a:t>
            </a:r>
            <a:r>
              <a:rPr lang="en-US" sz="2000" dirty="0"/>
              <a:t>highest poverty and unemployment rates in the </a:t>
            </a:r>
            <a:r>
              <a:rPr lang="en-US" sz="2000" dirty="0" smtClean="0"/>
              <a:t>country.</a:t>
            </a:r>
          </a:p>
          <a:p>
            <a:pPr marL="114300" indent="0" algn="just">
              <a:buNone/>
            </a:pPr>
            <a:r>
              <a:rPr lang="en-US" sz="2000" dirty="0" smtClean="0"/>
              <a:t>- Difficult </a:t>
            </a:r>
            <a:r>
              <a:rPr lang="en-US" sz="2000" dirty="0"/>
              <a:t>agricultural and environmental conditions and deterioration of natural resources (DG/ACTA, 2007) </a:t>
            </a:r>
          </a:p>
          <a:p>
            <a:pPr algn="just"/>
            <a:endParaRPr lang="fr-FR" sz="2000" dirty="0"/>
          </a:p>
        </p:txBody>
      </p:sp>
    </p:spTree>
    <p:extLst>
      <p:ext uri="{BB962C8B-B14F-4D97-AF65-F5344CB8AC3E}">
        <p14:creationId xmlns:p14="http://schemas.microsoft.com/office/powerpoint/2010/main" val="244250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93" y="301101"/>
            <a:ext cx="8592237" cy="923330"/>
          </a:xfrm>
          <a:prstGeom prst="rect">
            <a:avLst/>
          </a:prstGeom>
        </p:spPr>
        <p:txBody>
          <a:bodyPr wrap="square">
            <a:spAutoFit/>
          </a:bodyPr>
          <a:lstStyle/>
          <a:p>
            <a:pPr algn="just"/>
            <a:r>
              <a:rPr lang="en-US" dirty="0"/>
              <a:t>As an adaptation to this vulnerable situation, some of poor households uses to hire and sell their lands, migrate and working as bricklayers and laborers for others.</a:t>
            </a:r>
            <a:endParaRPr lang="fr-FR" dirty="0"/>
          </a:p>
        </p:txBody>
      </p:sp>
      <p:sp>
        <p:nvSpPr>
          <p:cNvPr id="5" name="ZoneTexte 4"/>
          <p:cNvSpPr txBox="1"/>
          <p:nvPr/>
        </p:nvSpPr>
        <p:spPr>
          <a:xfrm>
            <a:off x="284293" y="1629077"/>
            <a:ext cx="1767040" cy="461665"/>
          </a:xfrm>
          <a:prstGeom prst="rect">
            <a:avLst/>
          </a:prstGeom>
          <a:noFill/>
        </p:spPr>
        <p:txBody>
          <a:bodyPr wrap="none" rtlCol="0">
            <a:spAutoFit/>
          </a:bodyPr>
          <a:lstStyle/>
          <a:p>
            <a:r>
              <a:rPr lang="fr-FR" sz="2400" b="1" i="1" dirty="0" smtClean="0"/>
              <a:t>Discussion</a:t>
            </a:r>
            <a:endParaRPr lang="fr-FR" sz="2400" b="1" i="1" dirty="0"/>
          </a:p>
        </p:txBody>
      </p:sp>
      <p:sp>
        <p:nvSpPr>
          <p:cNvPr id="6" name="Rectangle 5"/>
          <p:cNvSpPr/>
          <p:nvPr/>
        </p:nvSpPr>
        <p:spPr>
          <a:xfrm>
            <a:off x="284293" y="2073499"/>
            <a:ext cx="8592237" cy="2031325"/>
          </a:xfrm>
          <a:prstGeom prst="rect">
            <a:avLst/>
          </a:prstGeom>
        </p:spPr>
        <p:txBody>
          <a:bodyPr wrap="square">
            <a:spAutoFit/>
          </a:bodyPr>
          <a:lstStyle/>
          <a:p>
            <a:pPr algn="just"/>
            <a:r>
              <a:rPr lang="en-US" dirty="0"/>
              <a:t>It appears from the findings of this analysis that the available possibilities to poor households to exit or reduce their vulnerability are restricted. One of the developed strategies by these households is </a:t>
            </a:r>
            <a:r>
              <a:rPr lang="en-US" b="1" dirty="0">
                <a:solidFill>
                  <a:schemeClr val="accent2">
                    <a:lumMod val="50000"/>
                  </a:schemeClr>
                </a:solidFill>
              </a:rPr>
              <a:t>the overuse of natural capital.</a:t>
            </a:r>
          </a:p>
          <a:p>
            <a:pPr algn="just"/>
            <a:r>
              <a:rPr lang="en-US" dirty="0"/>
              <a:t>These households are evolving in an uncertain environment that may challenge their situation at any time. They live in an environment where their activities are subject to various constraints. </a:t>
            </a:r>
            <a:endParaRPr lang="fr-FR" dirty="0"/>
          </a:p>
        </p:txBody>
      </p:sp>
      <p:sp>
        <p:nvSpPr>
          <p:cNvPr id="7" name="Rectangle 6"/>
          <p:cNvSpPr/>
          <p:nvPr/>
        </p:nvSpPr>
        <p:spPr>
          <a:xfrm>
            <a:off x="284293" y="4114750"/>
            <a:ext cx="8592237" cy="2031325"/>
          </a:xfrm>
          <a:prstGeom prst="rect">
            <a:avLst/>
          </a:prstGeom>
        </p:spPr>
        <p:txBody>
          <a:bodyPr wrap="square">
            <a:spAutoFit/>
          </a:bodyPr>
          <a:lstStyle/>
          <a:p>
            <a:pPr algn="just"/>
            <a:r>
              <a:rPr lang="en-US" dirty="0"/>
              <a:t>Here we can say that these households are disconnected from developments modes and production connections and this disconnection is explained by two factors: </a:t>
            </a:r>
            <a:r>
              <a:rPr lang="en-US" b="1" dirty="0"/>
              <a:t>subjective</a:t>
            </a:r>
            <a:r>
              <a:rPr lang="en-US" dirty="0"/>
              <a:t> factors related to the lack of dynamism of these households (poverty, low education levels…) and </a:t>
            </a:r>
            <a:r>
              <a:rPr lang="en-US" b="1" dirty="0"/>
              <a:t>objective</a:t>
            </a:r>
            <a:r>
              <a:rPr lang="en-US" dirty="0"/>
              <a:t> factors relating to the non-adequacy between the motivation of the government change and the severity of the structures and institutions responsible for implementation. </a:t>
            </a:r>
          </a:p>
        </p:txBody>
      </p:sp>
    </p:spTree>
    <p:extLst>
      <p:ext uri="{BB962C8B-B14F-4D97-AF65-F5344CB8AC3E}">
        <p14:creationId xmlns:p14="http://schemas.microsoft.com/office/powerpoint/2010/main" val="217002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11" y="814455"/>
            <a:ext cx="8826489" cy="646331"/>
          </a:xfrm>
          <a:prstGeom prst="rect">
            <a:avLst/>
          </a:prstGeom>
        </p:spPr>
        <p:txBody>
          <a:bodyPr wrap="square">
            <a:spAutoFit/>
          </a:bodyPr>
          <a:lstStyle/>
          <a:p>
            <a:r>
              <a:rPr lang="en-US" b="1" i="1" dirty="0"/>
              <a:t>Household perceptions of land degradation and sustainable land management </a:t>
            </a:r>
            <a:r>
              <a:rPr lang="en-US" b="1" i="1" dirty="0" smtClean="0"/>
              <a:t>:</a:t>
            </a:r>
            <a:endParaRPr lang="en-US" b="1" dirty="0"/>
          </a:p>
        </p:txBody>
      </p:sp>
      <p:sp>
        <p:nvSpPr>
          <p:cNvPr id="5" name="Rectangle 4"/>
          <p:cNvSpPr/>
          <p:nvPr/>
        </p:nvSpPr>
        <p:spPr>
          <a:xfrm>
            <a:off x="193267" y="1841953"/>
            <a:ext cx="8826489" cy="646331"/>
          </a:xfrm>
          <a:prstGeom prst="rect">
            <a:avLst/>
          </a:prstGeom>
        </p:spPr>
        <p:txBody>
          <a:bodyPr wrap="square">
            <a:spAutoFit/>
          </a:bodyPr>
          <a:lstStyle/>
          <a:p>
            <a:pPr algn="just"/>
            <a:r>
              <a:rPr lang="en-US" dirty="0"/>
              <a:t>A very limited perception of land degradation, which is always attributed to natural factors (rain, wind, and drought). </a:t>
            </a:r>
            <a:endParaRPr lang="fr-FR" dirty="0"/>
          </a:p>
        </p:txBody>
      </p:sp>
      <p:sp>
        <p:nvSpPr>
          <p:cNvPr id="6" name="Rectangle 5"/>
          <p:cNvSpPr/>
          <p:nvPr/>
        </p:nvSpPr>
        <p:spPr>
          <a:xfrm>
            <a:off x="193267" y="2638650"/>
            <a:ext cx="8683264" cy="923330"/>
          </a:xfrm>
          <a:prstGeom prst="rect">
            <a:avLst/>
          </a:prstGeom>
        </p:spPr>
        <p:txBody>
          <a:bodyPr wrap="square">
            <a:spAutoFit/>
          </a:bodyPr>
          <a:lstStyle/>
          <a:p>
            <a:pPr algn="just"/>
            <a:r>
              <a:rPr lang="en-US" dirty="0"/>
              <a:t>The imperceptible signs of land degradation such as the loss of fertility and soil productive potential are not recognized. Only the visible and spectacular signs are recognized, as ravines, badlands...</a:t>
            </a:r>
          </a:p>
        </p:txBody>
      </p:sp>
      <p:sp>
        <p:nvSpPr>
          <p:cNvPr id="7" name="Rectangle 6"/>
          <p:cNvSpPr/>
          <p:nvPr/>
        </p:nvSpPr>
        <p:spPr>
          <a:xfrm>
            <a:off x="193267" y="3803176"/>
            <a:ext cx="8683264" cy="2862323"/>
          </a:xfrm>
          <a:prstGeom prst="rect">
            <a:avLst/>
          </a:prstGeom>
        </p:spPr>
        <p:txBody>
          <a:bodyPr wrap="square">
            <a:spAutoFit/>
          </a:bodyPr>
          <a:lstStyle/>
          <a:p>
            <a:pPr algn="just"/>
            <a:r>
              <a:rPr lang="en-US" dirty="0"/>
              <a:t>In general, households make no connection between their management practices and land degradation and therefore fail to understand the economic significance of this degradation in terms of impact on the current and future ecosystems productivity.</a:t>
            </a:r>
          </a:p>
          <a:p>
            <a:pPr algn="just"/>
            <a:r>
              <a:rPr lang="en-US" dirty="0"/>
              <a:t> </a:t>
            </a:r>
          </a:p>
          <a:p>
            <a:pPr algn="just"/>
            <a:r>
              <a:rPr lang="en-US" dirty="0"/>
              <a:t>In this case, the non-awareness of the importance of sustainable land management is not necessarily related to the level of household wealth or their poverty as even rich households do not manage sustainably their lands and do not invest in the sustainable land management despite they have access to credit and subsidies.</a:t>
            </a:r>
          </a:p>
        </p:txBody>
      </p:sp>
    </p:spTree>
    <p:extLst>
      <p:ext uri="{BB962C8B-B14F-4D97-AF65-F5344CB8AC3E}">
        <p14:creationId xmlns:p14="http://schemas.microsoft.com/office/powerpoint/2010/main" val="141774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Picture 4"/>
          <p:cNvPicPr/>
          <p:nvPr/>
        </p:nvPicPr>
        <p:blipFill>
          <a:blip r:embed="rId2">
            <a:extLst>
              <a:ext uri="{28A0092B-C50C-407E-A947-70E740481C1C}">
                <a14:useLocalDpi xmlns:a14="http://schemas.microsoft.com/office/drawing/2010/main" val="0"/>
              </a:ext>
            </a:extLst>
          </a:blip>
          <a:srcRect l="16383" t="22101" r="15685" b="6277"/>
          <a:stretch>
            <a:fillRect/>
          </a:stretch>
        </p:blipFill>
        <p:spPr bwMode="auto">
          <a:xfrm>
            <a:off x="0" y="408372"/>
            <a:ext cx="9144000" cy="6449627"/>
          </a:xfrm>
          <a:prstGeom prst="rect">
            <a:avLst/>
          </a:prstGeom>
          <a:noFill/>
          <a:ln>
            <a:noFill/>
          </a:ln>
        </p:spPr>
      </p:pic>
      <p:sp>
        <p:nvSpPr>
          <p:cNvPr id="6" name="Rectangle 5"/>
          <p:cNvSpPr/>
          <p:nvPr/>
        </p:nvSpPr>
        <p:spPr>
          <a:xfrm>
            <a:off x="105762" y="39040"/>
            <a:ext cx="3134429" cy="369332"/>
          </a:xfrm>
          <a:prstGeom prst="rect">
            <a:avLst/>
          </a:prstGeom>
        </p:spPr>
        <p:txBody>
          <a:bodyPr wrap="none">
            <a:spAutoFit/>
          </a:bodyPr>
          <a:lstStyle/>
          <a:p>
            <a:r>
              <a:rPr lang="en-US" b="1" dirty="0"/>
              <a:t>Final analytical framework</a:t>
            </a:r>
            <a:endParaRPr lang="en-US" dirty="0"/>
          </a:p>
        </p:txBody>
      </p:sp>
    </p:spTree>
    <p:extLst>
      <p:ext uri="{BB962C8B-B14F-4D97-AF65-F5344CB8AC3E}">
        <p14:creationId xmlns:p14="http://schemas.microsoft.com/office/powerpoint/2010/main" val="379368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4" name="Rectangle 3"/>
          <p:cNvSpPr/>
          <p:nvPr/>
        </p:nvSpPr>
        <p:spPr>
          <a:xfrm>
            <a:off x="234683" y="2818453"/>
            <a:ext cx="8683262" cy="2308324"/>
          </a:xfrm>
          <a:prstGeom prst="rect">
            <a:avLst/>
          </a:prstGeom>
        </p:spPr>
        <p:txBody>
          <a:bodyPr wrap="square">
            <a:spAutoFit/>
          </a:bodyPr>
          <a:lstStyle/>
          <a:p>
            <a:pPr algn="just"/>
            <a:r>
              <a:rPr lang="en-US" dirty="0"/>
              <a:t>According to the obtained interpretations, we affirm that the situation reveals the centralist practices of decision-making in term of resources planning and the lack and / or weakness of the associative tissue and supervision and outreach structures at the local scale.</a:t>
            </a:r>
          </a:p>
          <a:p>
            <a:pPr algn="just"/>
            <a:r>
              <a:rPr lang="en-US" dirty="0"/>
              <a:t> </a:t>
            </a:r>
          </a:p>
          <a:p>
            <a:pPr algn="just"/>
            <a:r>
              <a:rPr lang="en-US" dirty="0"/>
              <a:t>Obviously the disconnection between perception levels of environmental issues and current practices of making decisions do not create the suitable conditions for sustainable resource management. </a:t>
            </a:r>
            <a:endParaRPr lang="fr-FR" dirty="0"/>
          </a:p>
        </p:txBody>
      </p:sp>
    </p:spTree>
    <p:extLst>
      <p:ext uri="{BB962C8B-B14F-4D97-AF65-F5344CB8AC3E}">
        <p14:creationId xmlns:p14="http://schemas.microsoft.com/office/powerpoint/2010/main" val="143424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683" y="1925929"/>
            <a:ext cx="8628043" cy="3693319"/>
          </a:xfrm>
          <a:prstGeom prst="rect">
            <a:avLst/>
          </a:prstGeom>
        </p:spPr>
        <p:txBody>
          <a:bodyPr wrap="square">
            <a:spAutoFit/>
          </a:bodyPr>
          <a:lstStyle/>
          <a:p>
            <a:pPr algn="just"/>
            <a:r>
              <a:rPr lang="en-US" dirty="0"/>
              <a:t>To this end, it is strongly recommended to change sectorial unilateral approaches, by global participatory </a:t>
            </a:r>
            <a:r>
              <a:rPr lang="en-US" dirty="0" smtClean="0"/>
              <a:t>approaches, which focus </a:t>
            </a:r>
            <a:r>
              <a:rPr lang="en-US" dirty="0"/>
              <a:t>on rural households as focal points for better understanding the socio-economic realities and analyze their current livelihoods strategies related to resources management. This is only in this way we hope to </a:t>
            </a:r>
            <a:r>
              <a:rPr lang="en-US" b="1" dirty="0">
                <a:solidFill>
                  <a:srgbClr val="6C271B"/>
                </a:solidFill>
              </a:rPr>
              <a:t>seriously involve households in the processes of making decision and sustainable land management.</a:t>
            </a:r>
          </a:p>
          <a:p>
            <a:pPr algn="just"/>
            <a:r>
              <a:rPr lang="en-US" dirty="0"/>
              <a:t> </a:t>
            </a:r>
          </a:p>
          <a:p>
            <a:pPr algn="just"/>
            <a:r>
              <a:rPr lang="en-US" dirty="0"/>
              <a:t>With this combination of exposure-sensitivity-resilience system, under land degradation and sustainable land management context, this study can contribute to better recognition of the dynamic interaction of various exposures, sensitivities and adaptive </a:t>
            </a:r>
            <a:r>
              <a:rPr lang="en-US" dirty="0" smtClean="0"/>
              <a:t>strategies </a:t>
            </a:r>
            <a:r>
              <a:rPr lang="en-US" dirty="0"/>
              <a:t>over time in term of sustainability.</a:t>
            </a:r>
          </a:p>
        </p:txBody>
      </p:sp>
    </p:spTree>
    <p:extLst>
      <p:ext uri="{BB962C8B-B14F-4D97-AF65-F5344CB8AC3E}">
        <p14:creationId xmlns:p14="http://schemas.microsoft.com/office/powerpoint/2010/main" val="144136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Thanks</a:t>
            </a:r>
            <a:r>
              <a:rPr lang="fr-FR" dirty="0" smtClean="0"/>
              <a:t> for </a:t>
            </a:r>
            <a:r>
              <a:rPr lang="fr-FR" dirty="0" err="1" smtClean="0"/>
              <a:t>your</a:t>
            </a:r>
            <a:r>
              <a:rPr lang="fr-FR" dirty="0" smtClean="0"/>
              <a:t> attention</a:t>
            </a:r>
            <a:endParaRPr lang="fr-FR" dirty="0"/>
          </a:p>
        </p:txBody>
      </p:sp>
    </p:spTree>
    <p:extLst>
      <p:ext uri="{BB962C8B-B14F-4D97-AF65-F5344CB8AC3E}">
        <p14:creationId xmlns:p14="http://schemas.microsoft.com/office/powerpoint/2010/main" val="196405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29289"/>
            <a:ext cx="8229600" cy="4373563"/>
          </a:xfrm>
        </p:spPr>
        <p:txBody>
          <a:bodyPr>
            <a:normAutofit fontScale="92500" lnSpcReduction="20000"/>
          </a:bodyPr>
          <a:lstStyle/>
          <a:p>
            <a:pPr algn="just"/>
            <a:r>
              <a:rPr lang="en-US" dirty="0"/>
              <a:t>To adapt to these conditions, people have adopted some practices and strategies such as agricultural intensification, livelihood diversification, and agricultural </a:t>
            </a:r>
            <a:r>
              <a:rPr lang="en-US" dirty="0" smtClean="0"/>
              <a:t>biodiversity.</a:t>
            </a:r>
          </a:p>
          <a:p>
            <a:pPr algn="just"/>
            <a:endParaRPr lang="en-US" dirty="0" smtClean="0"/>
          </a:p>
          <a:p>
            <a:pPr algn="just"/>
            <a:r>
              <a:rPr lang="en-US" dirty="0"/>
              <a:t>The Tunisian Northwest stills the most repulsive region of the country despite the development efforts undertaken within the last decades</a:t>
            </a:r>
            <a:r>
              <a:rPr lang="en-US" dirty="0" smtClean="0"/>
              <a:t>.</a:t>
            </a:r>
          </a:p>
          <a:p>
            <a:pPr algn="just"/>
            <a:endParaRPr lang="en-US" dirty="0"/>
          </a:p>
          <a:p>
            <a:pPr algn="just"/>
            <a:r>
              <a:rPr lang="en-US" dirty="0"/>
              <a:t>The development issue is thus expressed in terms of </a:t>
            </a:r>
            <a:r>
              <a:rPr lang="en-US" b="1" dirty="0"/>
              <a:t>natural resources management </a:t>
            </a:r>
            <a:r>
              <a:rPr lang="en-US" dirty="0"/>
              <a:t>and </a:t>
            </a:r>
            <a:r>
              <a:rPr lang="en-US" b="1" dirty="0"/>
              <a:t>improvement of living standards and income </a:t>
            </a:r>
            <a:r>
              <a:rPr lang="en-US" dirty="0"/>
              <a:t>of the population to ensure a sustainable development of the region in harmony with the rest of the country. </a:t>
            </a:r>
            <a:r>
              <a:rPr lang="en-US" dirty="0" smtClean="0"/>
              <a:t> </a:t>
            </a:r>
            <a:endParaRPr lang="fr-FR" dirty="0"/>
          </a:p>
        </p:txBody>
      </p:sp>
      <p:sp>
        <p:nvSpPr>
          <p:cNvPr id="5" name="Rectangle 4"/>
          <p:cNvSpPr/>
          <p:nvPr/>
        </p:nvSpPr>
        <p:spPr>
          <a:xfrm>
            <a:off x="2459789" y="563213"/>
            <a:ext cx="4157579" cy="630942"/>
          </a:xfrm>
          <a:prstGeom prst="rect">
            <a:avLst/>
          </a:prstGeom>
        </p:spPr>
        <p:txBody>
          <a:bodyPr wrap="square">
            <a:spAutoFit/>
          </a:bodyPr>
          <a:lstStyle/>
          <a:p>
            <a:pPr marL="114300" lvl="0" algn="just">
              <a:spcBef>
                <a:spcPct val="20000"/>
              </a:spcBef>
              <a:buClr>
                <a:srgbClr val="93A299"/>
              </a:buClr>
            </a:pPr>
            <a:r>
              <a:rPr lang="en-US" sz="3500" dirty="0" smtClean="0">
                <a:solidFill>
                  <a:schemeClr val="tx1">
                    <a:lumMod val="50000"/>
                    <a:lumOff val="50000"/>
                  </a:schemeClr>
                </a:solidFill>
                <a:latin typeface="Book Antiqua"/>
                <a:cs typeface="Book Antiqua"/>
              </a:rPr>
              <a:t>PROBLEMATIC</a:t>
            </a:r>
            <a:endParaRPr lang="en-US" sz="3500" dirty="0">
              <a:solidFill>
                <a:schemeClr val="tx1">
                  <a:lumMod val="50000"/>
                  <a:lumOff val="50000"/>
                </a:schemeClr>
              </a:solidFill>
              <a:latin typeface="Book Antiqua"/>
              <a:cs typeface="Book Antiqua"/>
            </a:endParaRPr>
          </a:p>
        </p:txBody>
      </p:sp>
    </p:spTree>
    <p:extLst>
      <p:ext uri="{BB962C8B-B14F-4D97-AF65-F5344CB8AC3E}">
        <p14:creationId xmlns:p14="http://schemas.microsoft.com/office/powerpoint/2010/main" val="285126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Goals</a:t>
            </a:r>
            <a:endParaRPr lang="fr-FR" dirty="0"/>
          </a:p>
        </p:txBody>
      </p:sp>
      <p:graphicFrame>
        <p:nvGraphicFramePr>
          <p:cNvPr id="4" name="Object 2">
            <a:hlinkClick r:id="rId3" action="ppaction://hlinksldjump"/>
          </p:cNvPr>
          <p:cNvGraphicFramePr>
            <a:graphicFrameLocks noGrp="1" noChangeAspect="1"/>
          </p:cNvGraphicFramePr>
          <p:nvPr>
            <p:ph idx="1"/>
            <p:extLst>
              <p:ext uri="{D42A27DB-BD31-4B8C-83A1-F6EECF244321}">
                <p14:modId xmlns:p14="http://schemas.microsoft.com/office/powerpoint/2010/main" val="3172316821"/>
              </p:ext>
            </p:extLst>
          </p:nvPr>
        </p:nvGraphicFramePr>
        <p:xfrm>
          <a:off x="7618329" y="1820745"/>
          <a:ext cx="892342" cy="2151305"/>
        </p:xfrm>
        <a:graphic>
          <a:graphicData uri="http://schemas.openxmlformats.org/presentationml/2006/ole">
            <mc:AlternateContent xmlns:mc="http://schemas.openxmlformats.org/markup-compatibility/2006">
              <mc:Choice xmlns:v="urn:schemas-microsoft-com:vml" Requires="v">
                <p:oleObj spid="_x0000_s2067" name="Clip" r:id="rId4" imgW="1638300" imgH="3949700" progId="">
                  <p:embed/>
                </p:oleObj>
              </mc:Choice>
              <mc:Fallback>
                <p:oleObj name="Clip" r:id="rId4" imgW="1638300" imgH="3949700" progId="">
                  <p:embed/>
                  <p:pic>
                    <p:nvPicPr>
                      <p:cNvPr id="0" name=""/>
                      <p:cNvPicPr>
                        <a:picLocks noChangeAspect="1" noChangeArrowheads="1"/>
                      </p:cNvPicPr>
                      <p:nvPr/>
                    </p:nvPicPr>
                    <p:blipFill>
                      <a:blip r:embed="rId5">
                        <a:lum bright="-48000" contrast="-50000"/>
                        <a:extLst>
                          <a:ext uri="{28A0092B-C50C-407E-A947-70E740481C1C}">
                            <a14:useLocalDpi xmlns:a14="http://schemas.microsoft.com/office/drawing/2010/main" val="0"/>
                          </a:ext>
                        </a:extLst>
                      </a:blip>
                      <a:srcRect/>
                      <a:stretch>
                        <a:fillRect/>
                      </a:stretch>
                    </p:blipFill>
                    <p:spPr bwMode="auto">
                      <a:xfrm>
                        <a:off x="7618329" y="1820745"/>
                        <a:ext cx="892342" cy="2151305"/>
                      </a:xfrm>
                      <a:prstGeom prst="rect">
                        <a:avLst/>
                      </a:prstGeom>
                      <a:noFill/>
                      <a:ln>
                        <a:noFill/>
                      </a:ln>
                    </p:spPr>
                  </p:pic>
                </p:oleObj>
              </mc:Fallback>
            </mc:AlternateContent>
          </a:graphicData>
        </a:graphic>
      </p:graphicFrame>
      <p:sp>
        <p:nvSpPr>
          <p:cNvPr id="5" name="Rectangle 4"/>
          <p:cNvSpPr/>
          <p:nvPr/>
        </p:nvSpPr>
        <p:spPr>
          <a:xfrm>
            <a:off x="426128" y="1820745"/>
            <a:ext cx="6978314" cy="1323439"/>
          </a:xfrm>
          <a:prstGeom prst="rect">
            <a:avLst/>
          </a:prstGeom>
        </p:spPr>
        <p:txBody>
          <a:bodyPr wrap="square">
            <a:spAutoFit/>
          </a:bodyPr>
          <a:lstStyle/>
          <a:p>
            <a:pPr algn="just"/>
            <a:r>
              <a:rPr lang="en-US" sz="2000" dirty="0"/>
              <a:t>In order to identify the options of sustainable land management, an assessment of the involvement of people in the phenomena of land degradation seems necessary. </a:t>
            </a:r>
          </a:p>
        </p:txBody>
      </p:sp>
      <p:graphicFrame>
        <p:nvGraphicFramePr>
          <p:cNvPr id="6" name="Object 3"/>
          <p:cNvGraphicFramePr>
            <a:graphicFrameLocks noChangeAspect="1"/>
          </p:cNvGraphicFramePr>
          <p:nvPr>
            <p:extLst>
              <p:ext uri="{D42A27DB-BD31-4B8C-83A1-F6EECF244321}">
                <p14:modId xmlns:p14="http://schemas.microsoft.com/office/powerpoint/2010/main" val="3704373821"/>
              </p:ext>
            </p:extLst>
          </p:nvPr>
        </p:nvGraphicFramePr>
        <p:xfrm>
          <a:off x="426128" y="4424947"/>
          <a:ext cx="1206560" cy="2059406"/>
        </p:xfrm>
        <a:graphic>
          <a:graphicData uri="http://schemas.openxmlformats.org/presentationml/2006/ole">
            <mc:AlternateContent xmlns:mc="http://schemas.openxmlformats.org/markup-compatibility/2006">
              <mc:Choice xmlns:v="urn:schemas-microsoft-com:vml" Requires="v">
                <p:oleObj spid="_x0000_s2068" name="Clip" r:id="rId6" imgW="1308100" imgH="3949700" progId="">
                  <p:embed/>
                </p:oleObj>
              </mc:Choice>
              <mc:Fallback>
                <p:oleObj name="Clip" r:id="rId6" imgW="1308100" imgH="39497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128" y="4424947"/>
                        <a:ext cx="1206560" cy="2059406"/>
                      </a:xfrm>
                      <a:prstGeom prst="rect">
                        <a:avLst/>
                      </a:prstGeom>
                      <a:noFill/>
                      <a:ln>
                        <a:noFill/>
                      </a:ln>
                    </p:spPr>
                  </p:pic>
                </p:oleObj>
              </mc:Fallback>
            </mc:AlternateContent>
          </a:graphicData>
        </a:graphic>
      </p:graphicFrame>
      <p:sp>
        <p:nvSpPr>
          <p:cNvPr id="7" name="Rectangle 6"/>
          <p:cNvSpPr/>
          <p:nvPr/>
        </p:nvSpPr>
        <p:spPr>
          <a:xfrm>
            <a:off x="2018631" y="4585638"/>
            <a:ext cx="6775116" cy="1631216"/>
          </a:xfrm>
          <a:prstGeom prst="rect">
            <a:avLst/>
          </a:prstGeom>
        </p:spPr>
        <p:txBody>
          <a:bodyPr wrap="square">
            <a:spAutoFit/>
          </a:bodyPr>
          <a:lstStyle/>
          <a:p>
            <a:pPr algn="just"/>
            <a:r>
              <a:rPr lang="en-US" sz="2000" dirty="0"/>
              <a:t>The research outcome is to apply an analytical framework that promotes a better recognition of the dynamic interaction of various </a:t>
            </a:r>
            <a:r>
              <a:rPr lang="en-US" sz="2000" b="1" dirty="0"/>
              <a:t>exposures</a:t>
            </a:r>
            <a:r>
              <a:rPr lang="en-US" sz="2000" dirty="0"/>
              <a:t>, </a:t>
            </a:r>
            <a:r>
              <a:rPr lang="en-US" sz="2000" b="1" dirty="0"/>
              <a:t>sensitivities </a:t>
            </a:r>
            <a:r>
              <a:rPr lang="en-US" sz="2000" dirty="0"/>
              <a:t>and </a:t>
            </a:r>
            <a:r>
              <a:rPr lang="en-US" sz="2000" b="1" dirty="0"/>
              <a:t>adaptive strategies </a:t>
            </a:r>
            <a:r>
              <a:rPr lang="en-US" sz="2000" dirty="0"/>
              <a:t>followed by households in a typical case study from Northwest of Tunisia.</a:t>
            </a:r>
          </a:p>
        </p:txBody>
      </p:sp>
    </p:spTree>
    <p:extLst>
      <p:ext uri="{BB962C8B-B14F-4D97-AF65-F5344CB8AC3E}">
        <p14:creationId xmlns:p14="http://schemas.microsoft.com/office/powerpoint/2010/main" val="834919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mATERIALS</a:t>
            </a:r>
            <a:r>
              <a:rPr lang="fr-FR" dirty="0" smtClean="0"/>
              <a:t> &amp; METHODS</a:t>
            </a:r>
            <a:endParaRPr lang="fr-FR" dirty="0"/>
          </a:p>
        </p:txBody>
      </p:sp>
      <p:pic>
        <p:nvPicPr>
          <p:cNvPr id="8" name="Picture 2"/>
          <p:cNvPicPr>
            <a:picLocks noGrp="1"/>
          </p:cNvPicPr>
          <p:nvPr>
            <p:ph idx="1"/>
          </p:nvPr>
        </p:nvPicPr>
        <p:blipFill rotWithShape="1">
          <a:blip r:embed="rId2">
            <a:extLst>
              <a:ext uri="{28A0092B-C50C-407E-A947-70E740481C1C}">
                <a14:useLocalDpi xmlns:a14="http://schemas.microsoft.com/office/drawing/2010/main" val="0"/>
              </a:ext>
            </a:extLst>
          </a:blip>
          <a:srcRect l="25796" t="24133" r="38142" b="5776"/>
          <a:stretch/>
        </p:blipFill>
        <p:spPr bwMode="auto">
          <a:xfrm>
            <a:off x="426128" y="2419683"/>
            <a:ext cx="4105767" cy="3850106"/>
          </a:xfrm>
          <a:prstGeom prst="rect">
            <a:avLst/>
          </a:prstGeom>
          <a:noFill/>
          <a:ln>
            <a:noFill/>
          </a:ln>
        </p:spPr>
      </p:pic>
      <p:sp>
        <p:nvSpPr>
          <p:cNvPr id="9" name="Rectangle 8"/>
          <p:cNvSpPr/>
          <p:nvPr/>
        </p:nvSpPr>
        <p:spPr>
          <a:xfrm>
            <a:off x="4879474" y="2419683"/>
            <a:ext cx="3981116" cy="1200329"/>
          </a:xfrm>
          <a:prstGeom prst="rect">
            <a:avLst/>
          </a:prstGeom>
        </p:spPr>
        <p:txBody>
          <a:bodyPr wrap="square">
            <a:spAutoFit/>
          </a:bodyPr>
          <a:lstStyle/>
          <a:p>
            <a:pPr algn="just"/>
            <a:r>
              <a:rPr lang="en-US" dirty="0"/>
              <a:t>The watershed of </a:t>
            </a:r>
            <a:r>
              <a:rPr lang="en-US" dirty="0" err="1"/>
              <a:t>Wadi</a:t>
            </a:r>
            <a:r>
              <a:rPr lang="en-US" dirty="0"/>
              <a:t> </a:t>
            </a:r>
            <a:r>
              <a:rPr lang="en-US" dirty="0" err="1"/>
              <a:t>Beja</a:t>
            </a:r>
            <a:r>
              <a:rPr lang="en-US" dirty="0"/>
              <a:t>  is located in south of the delegation of </a:t>
            </a:r>
            <a:r>
              <a:rPr lang="en-US" dirty="0" err="1"/>
              <a:t>Beja</a:t>
            </a:r>
            <a:r>
              <a:rPr lang="en-US" dirty="0"/>
              <a:t> South, Governorate </a:t>
            </a:r>
            <a:r>
              <a:rPr lang="en-US" dirty="0" err="1"/>
              <a:t>Beja</a:t>
            </a:r>
            <a:r>
              <a:rPr lang="en-US" dirty="0"/>
              <a:t>, Northwest of </a:t>
            </a:r>
            <a:r>
              <a:rPr lang="en-US" dirty="0" smtClean="0"/>
              <a:t>Tunisia.</a:t>
            </a:r>
            <a:endParaRPr lang="en-US" dirty="0"/>
          </a:p>
        </p:txBody>
      </p:sp>
      <p:sp>
        <p:nvSpPr>
          <p:cNvPr id="10" name="ZoneTexte 9"/>
          <p:cNvSpPr txBox="1"/>
          <p:nvPr/>
        </p:nvSpPr>
        <p:spPr>
          <a:xfrm>
            <a:off x="426128" y="1791368"/>
            <a:ext cx="1487494" cy="369332"/>
          </a:xfrm>
          <a:prstGeom prst="rect">
            <a:avLst/>
          </a:prstGeom>
          <a:noFill/>
        </p:spPr>
        <p:txBody>
          <a:bodyPr wrap="none" rtlCol="0">
            <a:spAutoFit/>
          </a:bodyPr>
          <a:lstStyle/>
          <a:p>
            <a:r>
              <a:rPr lang="fr-FR" b="1" dirty="0" smtClean="0"/>
              <a:t>Case </a:t>
            </a:r>
            <a:r>
              <a:rPr lang="fr-FR" b="1" dirty="0" err="1" smtClean="0"/>
              <a:t>study</a:t>
            </a:r>
            <a:r>
              <a:rPr lang="fr-FR" b="1" dirty="0" smtClean="0"/>
              <a:t>:</a:t>
            </a:r>
            <a:endParaRPr lang="fr-FR" b="1" dirty="0"/>
          </a:p>
        </p:txBody>
      </p:sp>
      <p:sp>
        <p:nvSpPr>
          <p:cNvPr id="11" name="Rectangle 10"/>
          <p:cNvSpPr/>
          <p:nvPr/>
        </p:nvSpPr>
        <p:spPr>
          <a:xfrm>
            <a:off x="200526" y="6331042"/>
            <a:ext cx="8809790" cy="338554"/>
          </a:xfrm>
          <a:prstGeom prst="rect">
            <a:avLst/>
          </a:prstGeom>
        </p:spPr>
        <p:txBody>
          <a:bodyPr wrap="square">
            <a:spAutoFit/>
          </a:bodyPr>
          <a:lstStyle/>
          <a:p>
            <a:r>
              <a:rPr lang="en-US" sz="1600" b="1" dirty="0"/>
              <a:t>Figure 1.</a:t>
            </a:r>
            <a:r>
              <a:rPr lang="en-US" sz="1600" dirty="0"/>
              <a:t> Geographical location of Watershed of </a:t>
            </a:r>
            <a:r>
              <a:rPr lang="en-US" sz="1600" dirty="0" err="1"/>
              <a:t>Wadi</a:t>
            </a:r>
            <a:r>
              <a:rPr lang="en-US" sz="1600" dirty="0"/>
              <a:t> </a:t>
            </a:r>
            <a:r>
              <a:rPr lang="en-US" sz="1600" dirty="0" err="1"/>
              <a:t>Beja</a:t>
            </a:r>
            <a:r>
              <a:rPr lang="en-US" sz="1600" dirty="0"/>
              <a:t>, Northwest of Tunisia</a:t>
            </a:r>
          </a:p>
        </p:txBody>
      </p:sp>
      <p:sp>
        <p:nvSpPr>
          <p:cNvPr id="12" name="Rectangle 11"/>
          <p:cNvSpPr/>
          <p:nvPr/>
        </p:nvSpPr>
        <p:spPr>
          <a:xfrm>
            <a:off x="4879474" y="3840020"/>
            <a:ext cx="4168274" cy="1754327"/>
          </a:xfrm>
          <a:prstGeom prst="rect">
            <a:avLst/>
          </a:prstGeom>
        </p:spPr>
        <p:txBody>
          <a:bodyPr wrap="square">
            <a:spAutoFit/>
          </a:bodyPr>
          <a:lstStyle/>
          <a:p>
            <a:pPr algn="just"/>
            <a:r>
              <a:rPr lang="en-US" dirty="0"/>
              <a:t>This agro-ecological zone covers an area of about 33766 ha and it is one of the most agriculturally productive areas in Northwest of Tunisia, with favorable soil and climatic conditions. </a:t>
            </a:r>
            <a:endParaRPr lang="fr-FR" dirty="0"/>
          </a:p>
        </p:txBody>
      </p:sp>
    </p:spTree>
    <p:extLst>
      <p:ext uri="{BB962C8B-B14F-4D97-AF65-F5344CB8AC3E}">
        <p14:creationId xmlns:p14="http://schemas.microsoft.com/office/powerpoint/2010/main" val="253754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mATERIALS</a:t>
            </a:r>
            <a:r>
              <a:rPr lang="fr-FR" dirty="0"/>
              <a:t> &amp; METHODS</a:t>
            </a:r>
          </a:p>
        </p:txBody>
      </p:sp>
      <p:graphicFrame>
        <p:nvGraphicFramePr>
          <p:cNvPr id="4" name="Chart 1"/>
          <p:cNvGraphicFramePr>
            <a:graphicFrameLocks/>
          </p:cNvGraphicFramePr>
          <p:nvPr>
            <p:extLst>
              <p:ext uri="{D42A27DB-BD31-4B8C-83A1-F6EECF244321}">
                <p14:modId xmlns:p14="http://schemas.microsoft.com/office/powerpoint/2010/main" val="1838904701"/>
              </p:ext>
            </p:extLst>
          </p:nvPr>
        </p:nvGraphicFramePr>
        <p:xfrm>
          <a:off x="426128" y="1722923"/>
          <a:ext cx="3510147" cy="239455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237789" y="2044005"/>
            <a:ext cx="4572000" cy="923330"/>
          </a:xfrm>
          <a:prstGeom prst="rect">
            <a:avLst/>
          </a:prstGeom>
        </p:spPr>
        <p:txBody>
          <a:bodyPr>
            <a:spAutoFit/>
          </a:bodyPr>
          <a:lstStyle/>
          <a:p>
            <a:pPr algn="just"/>
            <a:r>
              <a:rPr lang="en-US" dirty="0"/>
              <a:t>Agriculture is the main economic sector, and it includes both crop and livestock production. </a:t>
            </a:r>
          </a:p>
        </p:txBody>
      </p:sp>
      <p:sp>
        <p:nvSpPr>
          <p:cNvPr id="6" name="Rectangle 5"/>
          <p:cNvSpPr/>
          <p:nvPr/>
        </p:nvSpPr>
        <p:spPr>
          <a:xfrm>
            <a:off x="240631" y="3598277"/>
            <a:ext cx="8446169" cy="338554"/>
          </a:xfrm>
          <a:prstGeom prst="rect">
            <a:avLst/>
          </a:prstGeom>
        </p:spPr>
        <p:txBody>
          <a:bodyPr wrap="square">
            <a:spAutoFit/>
          </a:bodyPr>
          <a:lstStyle/>
          <a:p>
            <a:r>
              <a:rPr lang="en-US" sz="1600" b="1" dirty="0"/>
              <a:t>Figure 2.</a:t>
            </a:r>
            <a:r>
              <a:rPr lang="en-US" sz="1600" dirty="0"/>
              <a:t> Sources of income of the households in </a:t>
            </a:r>
            <a:r>
              <a:rPr lang="en-US" sz="1600" dirty="0" err="1"/>
              <a:t>wadi</a:t>
            </a:r>
            <a:r>
              <a:rPr lang="en-US" sz="1600" dirty="0"/>
              <a:t> </a:t>
            </a:r>
            <a:r>
              <a:rPr lang="en-US" sz="1600" dirty="0" err="1"/>
              <a:t>Beja</a:t>
            </a:r>
            <a:r>
              <a:rPr lang="en-US" sz="1600" dirty="0"/>
              <a:t> region, Source:  INS, 2014</a:t>
            </a:r>
          </a:p>
        </p:txBody>
      </p:sp>
      <p:sp>
        <p:nvSpPr>
          <p:cNvPr id="7" name="Rectangle 6"/>
          <p:cNvSpPr/>
          <p:nvPr/>
        </p:nvSpPr>
        <p:spPr>
          <a:xfrm>
            <a:off x="240631" y="4117475"/>
            <a:ext cx="8569158" cy="1200329"/>
          </a:xfrm>
          <a:prstGeom prst="rect">
            <a:avLst/>
          </a:prstGeom>
        </p:spPr>
        <p:txBody>
          <a:bodyPr wrap="square">
            <a:spAutoFit/>
          </a:bodyPr>
          <a:lstStyle/>
          <a:p>
            <a:pPr algn="just"/>
            <a:r>
              <a:rPr lang="en-US" dirty="0"/>
              <a:t>A</a:t>
            </a:r>
            <a:r>
              <a:rPr lang="en-US" dirty="0" smtClean="0"/>
              <a:t>griculture </a:t>
            </a:r>
            <a:r>
              <a:rPr lang="en-US" dirty="0"/>
              <a:t>remains the main source of household income, as </a:t>
            </a:r>
            <a:r>
              <a:rPr lang="en-US" dirty="0" smtClean="0"/>
              <a:t>55 % </a:t>
            </a:r>
            <a:r>
              <a:rPr lang="en-US" dirty="0"/>
              <a:t>of income is from agricultural activity in </a:t>
            </a:r>
            <a:r>
              <a:rPr lang="en-US" dirty="0" smtClean="0"/>
              <a:t>general. 78 % </a:t>
            </a:r>
            <a:r>
              <a:rPr lang="en-US" dirty="0"/>
              <a:t>of rural households live entirely from their farms. There are 3 types of farming systems: Extensive (</a:t>
            </a:r>
            <a:r>
              <a:rPr lang="en-US" dirty="0" smtClean="0"/>
              <a:t>83</a:t>
            </a:r>
            <a:r>
              <a:rPr lang="en-US" dirty="0"/>
              <a:t> %), intensive </a:t>
            </a:r>
            <a:r>
              <a:rPr lang="en-US" dirty="0" smtClean="0"/>
              <a:t>(6 %</a:t>
            </a:r>
            <a:r>
              <a:rPr lang="en-US" dirty="0"/>
              <a:t>) and mixed (</a:t>
            </a:r>
            <a:r>
              <a:rPr lang="en-US" dirty="0" smtClean="0"/>
              <a:t>11 %</a:t>
            </a:r>
            <a:r>
              <a:rPr lang="en-US" dirty="0"/>
              <a:t>). </a:t>
            </a:r>
          </a:p>
        </p:txBody>
      </p:sp>
      <p:sp>
        <p:nvSpPr>
          <p:cNvPr id="8" name="Rectangle 7"/>
          <p:cNvSpPr/>
          <p:nvPr/>
        </p:nvSpPr>
        <p:spPr>
          <a:xfrm>
            <a:off x="240631" y="5434602"/>
            <a:ext cx="8569158" cy="1200329"/>
          </a:xfrm>
          <a:prstGeom prst="rect">
            <a:avLst/>
          </a:prstGeom>
        </p:spPr>
        <p:txBody>
          <a:bodyPr wrap="square">
            <a:spAutoFit/>
          </a:bodyPr>
          <a:lstStyle/>
          <a:p>
            <a:pPr algn="just"/>
            <a:r>
              <a:rPr lang="en-US" dirty="0"/>
              <a:t>The field crops is the most dominant </a:t>
            </a:r>
            <a:r>
              <a:rPr lang="en-US" dirty="0" smtClean="0"/>
              <a:t>LUS, </a:t>
            </a:r>
            <a:r>
              <a:rPr lang="en-US" dirty="0"/>
              <a:t>which represent 71% of the area. Most soils are threatened by water erosion, which is trained by land topography, 64 % of soils with high to steep slope and 36 % of soil with moderate slope.</a:t>
            </a:r>
          </a:p>
        </p:txBody>
      </p:sp>
    </p:spTree>
    <p:extLst>
      <p:ext uri="{BB962C8B-B14F-4D97-AF65-F5344CB8AC3E}">
        <p14:creationId xmlns:p14="http://schemas.microsoft.com/office/powerpoint/2010/main" val="2094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mATERIALS</a:t>
            </a:r>
            <a:r>
              <a:rPr lang="fr-FR" dirty="0"/>
              <a:t> &amp; METHODS</a:t>
            </a:r>
          </a:p>
        </p:txBody>
      </p:sp>
      <p:sp>
        <p:nvSpPr>
          <p:cNvPr id="3" name="Espace réservé du contenu 2"/>
          <p:cNvSpPr>
            <a:spLocks noGrp="1"/>
          </p:cNvSpPr>
          <p:nvPr>
            <p:ph idx="1"/>
          </p:nvPr>
        </p:nvSpPr>
        <p:spPr/>
        <p:txBody>
          <a:bodyPr/>
          <a:lstStyle/>
          <a:p>
            <a:pPr marL="114300" indent="0">
              <a:buNone/>
            </a:pPr>
            <a:r>
              <a:rPr lang="en-US" dirty="0"/>
              <a:t>The adopted research </a:t>
            </a:r>
            <a:r>
              <a:rPr lang="en-US" dirty="0" smtClean="0"/>
              <a:t>approach:</a:t>
            </a:r>
          </a:p>
          <a:p>
            <a:pPr marL="114300" indent="0">
              <a:buNone/>
            </a:pPr>
            <a:endParaRPr lang="en-US" dirty="0" smtClean="0"/>
          </a:p>
          <a:p>
            <a:r>
              <a:rPr lang="en-US" dirty="0" smtClean="0"/>
              <a:t>(</a:t>
            </a:r>
            <a:r>
              <a:rPr lang="en-US" dirty="0"/>
              <a:t>1) preparation phase, </a:t>
            </a:r>
            <a:endParaRPr lang="en-US" dirty="0" smtClean="0"/>
          </a:p>
          <a:p>
            <a:r>
              <a:rPr lang="en-US" dirty="0" smtClean="0"/>
              <a:t>(</a:t>
            </a:r>
            <a:r>
              <a:rPr lang="en-US" dirty="0"/>
              <a:t>2) analytical framework</a:t>
            </a:r>
            <a:r>
              <a:rPr lang="en-US" dirty="0" smtClean="0"/>
              <a:t>,</a:t>
            </a:r>
          </a:p>
          <a:p>
            <a:r>
              <a:rPr lang="en-US" dirty="0" smtClean="0"/>
              <a:t>(</a:t>
            </a:r>
            <a:r>
              <a:rPr lang="en-US" dirty="0"/>
              <a:t>3) land degradation and SLM analysis. </a:t>
            </a:r>
            <a:endParaRPr lang="fr-FR" dirty="0"/>
          </a:p>
        </p:txBody>
      </p:sp>
    </p:spTree>
    <p:extLst>
      <p:ext uri="{BB962C8B-B14F-4D97-AF65-F5344CB8AC3E}">
        <p14:creationId xmlns:p14="http://schemas.microsoft.com/office/powerpoint/2010/main" val="317564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mATERIALS</a:t>
            </a:r>
            <a:r>
              <a:rPr lang="fr-FR" dirty="0"/>
              <a:t> &amp; METHODS</a:t>
            </a:r>
          </a:p>
        </p:txBody>
      </p:sp>
      <p:sp>
        <p:nvSpPr>
          <p:cNvPr id="3" name="Espace réservé du contenu 2"/>
          <p:cNvSpPr>
            <a:spLocks noGrp="1"/>
          </p:cNvSpPr>
          <p:nvPr>
            <p:ph idx="1"/>
          </p:nvPr>
        </p:nvSpPr>
        <p:spPr>
          <a:xfrm>
            <a:off x="332549" y="1618915"/>
            <a:ext cx="8229600" cy="4373563"/>
          </a:xfrm>
        </p:spPr>
        <p:txBody>
          <a:bodyPr>
            <a:noAutofit/>
          </a:bodyPr>
          <a:lstStyle/>
          <a:p>
            <a:pPr marL="114300" indent="0" algn="just">
              <a:buNone/>
            </a:pPr>
            <a:r>
              <a:rPr lang="en-US" sz="2000" b="1" i="1" dirty="0"/>
              <a:t>Preparation </a:t>
            </a:r>
            <a:r>
              <a:rPr lang="en-US" sz="2000" b="1" i="1" dirty="0" smtClean="0"/>
              <a:t>phase</a:t>
            </a:r>
            <a:endParaRPr lang="en-US" sz="2000" b="1" dirty="0"/>
          </a:p>
          <a:p>
            <a:pPr marL="114300" indent="0" algn="just">
              <a:buNone/>
            </a:pPr>
            <a:r>
              <a:rPr lang="en-US" sz="1400" dirty="0"/>
              <a:t> </a:t>
            </a:r>
          </a:p>
          <a:p>
            <a:pPr algn="just"/>
            <a:r>
              <a:rPr lang="en-US" sz="1800" dirty="0"/>
              <a:t>In this phase and in order to identify the range of households and stakeholders that should be involved in this exercise, a focus group discussion involving households, local leaders and reference people such as local coordinators, is organized. This group is intended to identify general characteristics relating to livelihoods. </a:t>
            </a:r>
          </a:p>
          <a:p>
            <a:pPr marL="114300" indent="0" algn="just">
              <a:buNone/>
            </a:pPr>
            <a:r>
              <a:rPr lang="en-US" sz="1800" dirty="0"/>
              <a:t> </a:t>
            </a:r>
          </a:p>
          <a:p>
            <a:pPr algn="just"/>
            <a:r>
              <a:rPr lang="en-US" sz="1800" dirty="0"/>
              <a:t>In order to define wealth strata, the households are stratified according to their wealth ranking through their access to the different assets (human, natural, physical, financial and social). In this regard, matrix scoring is applied </a:t>
            </a:r>
            <a:r>
              <a:rPr lang="en-US" sz="1800" dirty="0" smtClean="0"/>
              <a:t>to </a:t>
            </a:r>
            <a:r>
              <a:rPr lang="en-US" sz="1800" dirty="0"/>
              <a:t>establish a wealth-ranking system. </a:t>
            </a:r>
          </a:p>
          <a:p>
            <a:pPr marL="114300" indent="0" algn="just">
              <a:buNone/>
            </a:pPr>
            <a:r>
              <a:rPr lang="en-US" sz="1800" dirty="0" smtClean="0"/>
              <a:t>Three </a:t>
            </a:r>
            <a:r>
              <a:rPr lang="en-US" sz="1800" dirty="0"/>
              <a:t>categories are detected, translated as ‘‘better-off’’, ‘‘average’’, and ‘‘poor’’. </a:t>
            </a:r>
          </a:p>
          <a:p>
            <a:pPr marL="114300" indent="0" algn="just">
              <a:buNone/>
            </a:pPr>
            <a:endParaRPr lang="en-US" sz="1800" dirty="0" smtClean="0"/>
          </a:p>
          <a:p>
            <a:pPr marL="114300" indent="0" algn="just">
              <a:buNone/>
            </a:pPr>
            <a:r>
              <a:rPr lang="en-US" sz="1800" dirty="0" smtClean="0"/>
              <a:t>As </a:t>
            </a:r>
            <a:r>
              <a:rPr lang="en-US" sz="1800" dirty="0"/>
              <a:t>a result, 28 % of households are assigned to the better-off category, 34 % to the average category, and 39 % to the poor category.  </a:t>
            </a:r>
          </a:p>
          <a:p>
            <a:pPr marL="114300" indent="0" algn="just">
              <a:buNone/>
            </a:pPr>
            <a:endParaRPr lang="fr-FR" sz="1800" dirty="0"/>
          </a:p>
        </p:txBody>
      </p:sp>
    </p:spTree>
    <p:extLst>
      <p:ext uri="{BB962C8B-B14F-4D97-AF65-F5344CB8AC3E}">
        <p14:creationId xmlns:p14="http://schemas.microsoft.com/office/powerpoint/2010/main" val="316127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14300" indent="0" algn="just">
              <a:buNone/>
            </a:pPr>
            <a:r>
              <a:rPr lang="en-US" b="1" i="1" dirty="0"/>
              <a:t>Analytical framework</a:t>
            </a:r>
            <a:endParaRPr lang="en-US" b="1" dirty="0"/>
          </a:p>
          <a:p>
            <a:pPr marL="114300" indent="0" algn="just">
              <a:buNone/>
            </a:pPr>
            <a:endParaRPr lang="en-US" dirty="0" smtClean="0"/>
          </a:p>
          <a:p>
            <a:pPr marL="114300" indent="0" algn="just">
              <a:buNone/>
            </a:pPr>
            <a:r>
              <a:rPr lang="en-US" dirty="0" smtClean="0"/>
              <a:t>The </a:t>
            </a:r>
            <a:r>
              <a:rPr lang="en-US" dirty="0"/>
              <a:t>second phase consisted of four analytical combined steps: </a:t>
            </a:r>
            <a:endParaRPr lang="en-US" dirty="0" smtClean="0"/>
          </a:p>
          <a:p>
            <a:pPr marL="571500" indent="-457200" algn="just">
              <a:buAutoNum type="arabicParenBoth"/>
            </a:pPr>
            <a:r>
              <a:rPr lang="en-US" dirty="0"/>
              <a:t>A</a:t>
            </a:r>
            <a:r>
              <a:rPr lang="en-US" dirty="0" smtClean="0"/>
              <a:t>nalysis </a:t>
            </a:r>
            <a:r>
              <a:rPr lang="en-US" dirty="0"/>
              <a:t>of the causes of vulnerability, </a:t>
            </a:r>
            <a:endParaRPr lang="en-US" dirty="0" smtClean="0"/>
          </a:p>
          <a:p>
            <a:pPr marL="571500" indent="-457200" algn="just">
              <a:buAutoNum type="arabicParenBoth"/>
            </a:pPr>
            <a:r>
              <a:rPr lang="en-US" dirty="0"/>
              <a:t>S</a:t>
            </a:r>
            <a:r>
              <a:rPr lang="en-US" dirty="0" smtClean="0"/>
              <a:t>ituation </a:t>
            </a:r>
            <a:r>
              <a:rPr lang="en-US" dirty="0"/>
              <a:t>of livelihoods, </a:t>
            </a:r>
            <a:endParaRPr lang="en-US" dirty="0" smtClean="0"/>
          </a:p>
          <a:p>
            <a:pPr marL="571500" indent="-457200" algn="just">
              <a:buAutoNum type="arabicParenBoth"/>
            </a:pPr>
            <a:r>
              <a:rPr lang="en-US" dirty="0" smtClean="0"/>
              <a:t>Analysis </a:t>
            </a:r>
            <a:r>
              <a:rPr lang="en-US" dirty="0"/>
              <a:t>of livelihoods strategies, </a:t>
            </a:r>
            <a:endParaRPr lang="en-US" dirty="0" smtClean="0"/>
          </a:p>
          <a:p>
            <a:pPr marL="571500" indent="-457200" algn="just">
              <a:buAutoNum type="arabicParenBoth"/>
            </a:pPr>
            <a:r>
              <a:rPr lang="en-US" dirty="0"/>
              <a:t>D</a:t>
            </a:r>
            <a:r>
              <a:rPr lang="en-US" dirty="0" smtClean="0"/>
              <a:t>rawing </a:t>
            </a:r>
            <a:r>
              <a:rPr lang="en-US" dirty="0"/>
              <a:t>the analytical framework from analysis. </a:t>
            </a:r>
          </a:p>
          <a:p>
            <a:endParaRPr lang="fr-FR" dirty="0"/>
          </a:p>
        </p:txBody>
      </p:sp>
      <p:sp>
        <p:nvSpPr>
          <p:cNvPr id="4" name="Titre 1"/>
          <p:cNvSpPr>
            <a:spLocks noGrp="1"/>
          </p:cNvSpPr>
          <p:nvPr>
            <p:ph type="title"/>
          </p:nvPr>
        </p:nvSpPr>
        <p:spPr/>
        <p:txBody>
          <a:bodyPr/>
          <a:lstStyle/>
          <a:p>
            <a:r>
              <a:rPr lang="fr-FR" dirty="0" err="1"/>
              <a:t>mATERIALS</a:t>
            </a:r>
            <a:r>
              <a:rPr lang="fr-FR" dirty="0"/>
              <a:t> &amp; METHODS</a:t>
            </a:r>
          </a:p>
        </p:txBody>
      </p:sp>
    </p:spTree>
    <p:extLst>
      <p:ext uri="{BB962C8B-B14F-4D97-AF65-F5344CB8AC3E}">
        <p14:creationId xmlns:p14="http://schemas.microsoft.com/office/powerpoint/2010/main" val="3061464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Apothicaire.thmx</Template>
  <TotalTime>1610</TotalTime>
  <Words>1710</Words>
  <Application>Microsoft Macintosh PowerPoint</Application>
  <PresentationFormat>Présentation à l'écran (4:3)</PresentationFormat>
  <Paragraphs>128</Paragraphs>
  <Slides>25</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Apothicaire</vt:lpstr>
      <vt:lpstr>Clip</vt:lpstr>
      <vt:lpstr>THE THIRD WORLD CONFERENCE OF WORLD ASSOCIATION OF SOIL AND WATER CONSERVATION August 22-26, 2016. Belgrade / Serbia.</vt:lpstr>
      <vt:lpstr>Introduction</vt:lpstr>
      <vt:lpstr>Présentation PowerPoint</vt:lpstr>
      <vt:lpstr>Goals</vt:lpstr>
      <vt:lpstr>mATERIALS &amp; METHODS</vt:lpstr>
      <vt:lpstr>mATERIALS &amp; METHODS</vt:lpstr>
      <vt:lpstr>mATERIALS &amp; METHODS</vt:lpstr>
      <vt:lpstr>mATERIALS &amp; METHODS</vt:lpstr>
      <vt:lpstr>mATERIALS &amp; METHODS</vt:lpstr>
      <vt:lpstr>mATERIALS &amp; METHODS</vt:lpstr>
      <vt:lpstr>mATERIALS &amp; METHODS</vt:lpstr>
      <vt:lpstr>mATERIALS &amp; METHODS</vt:lpstr>
      <vt:lpstr>Results &amp; discussions</vt:lpstr>
      <vt:lpstr>Results &amp; discussions</vt:lpstr>
      <vt:lpstr>Results &amp; discussions</vt:lpstr>
      <vt:lpstr>Results &amp; discussions</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Donia Jendoubi</dc:creator>
  <cp:lastModifiedBy>Donia Jendoubi</cp:lastModifiedBy>
  <cp:revision>24</cp:revision>
  <dcterms:created xsi:type="dcterms:W3CDTF">2016-08-22T12:49:18Z</dcterms:created>
  <dcterms:modified xsi:type="dcterms:W3CDTF">2016-08-24T07:52:26Z</dcterms:modified>
</cp:coreProperties>
</file>