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60" r:id="rId2"/>
    <p:sldId id="259" r:id="rId3"/>
    <p:sldId id="286" r:id="rId4"/>
    <p:sldId id="263" r:id="rId5"/>
    <p:sldId id="264" r:id="rId6"/>
    <p:sldId id="266" r:id="rId7"/>
    <p:sldId id="270" r:id="rId8"/>
    <p:sldId id="284" r:id="rId9"/>
    <p:sldId id="281" r:id="rId10"/>
    <p:sldId id="280" r:id="rId11"/>
    <p:sldId id="269" r:id="rId12"/>
    <p:sldId id="285" r:id="rId13"/>
    <p:sldId id="273" r:id="rId14"/>
    <p:sldId id="282" r:id="rId15"/>
    <p:sldId id="283" r:id="rId16"/>
    <p:sldId id="275" r:id="rId17"/>
    <p:sldId id="274" r:id="rId18"/>
    <p:sldId id="276" r:id="rId19"/>
    <p:sldId id="287" r:id="rId20"/>
    <p:sldId id="277" r:id="rId21"/>
    <p:sldId id="288" r:id="rId22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89696"/>
    <a:srgbClr val="637F78"/>
    <a:srgbClr val="84B6B5"/>
    <a:srgbClr val="64828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82" d="100"/>
          <a:sy n="82" d="100"/>
        </p:scale>
        <p:origin x="-153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ADEA74-4D38-4B1C-AE53-0BB83431DD70}" type="datetimeFigureOut">
              <a:rPr lang="nl-BE" smtClean="0"/>
              <a:pPr/>
              <a:t>18/09/2013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36FDFE-D1BA-4FB8-92DF-F35022112A50}" type="slidenum">
              <a:rPr lang="nl-BE" smtClean="0"/>
              <a:pPr/>
              <a:t>‹N›</a:t>
            </a:fld>
            <a:endParaRPr lang="nl-BE"/>
          </a:p>
        </p:txBody>
      </p:sp>
    </p:spTree>
    <p:extLst>
      <p:ext uri="{BB962C8B-B14F-4D97-AF65-F5344CB8AC3E}">
        <p14:creationId xmlns="" xmlns:p14="http://schemas.microsoft.com/office/powerpoint/2010/main" val="1658588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 smtClean="0"/>
              <a:t>Please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use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this</a:t>
            </a:r>
            <a:r>
              <a:rPr lang="nl-NL" baseline="0" dirty="0" smtClean="0"/>
              <a:t> slide at the </a:t>
            </a:r>
            <a:r>
              <a:rPr lang="nl-NL" baseline="0" dirty="0" err="1" smtClean="0"/>
              <a:t>beginning</a:t>
            </a:r>
            <a:r>
              <a:rPr lang="nl-NL" baseline="0" dirty="0" smtClean="0"/>
              <a:t> of </a:t>
            </a:r>
            <a:r>
              <a:rPr lang="nl-NL" baseline="0" dirty="0" err="1" smtClean="0"/>
              <a:t>your</a:t>
            </a:r>
            <a:r>
              <a:rPr lang="nl-NL" baseline="0" dirty="0" smtClean="0"/>
              <a:t> </a:t>
            </a:r>
            <a:r>
              <a:rPr lang="nl-NL" baseline="0" dirty="0" err="1" smtClean="0"/>
              <a:t>presentation</a:t>
            </a:r>
            <a:r>
              <a:rPr lang="nl-NL" baseline="0" dirty="0" smtClean="0"/>
              <a:t>.</a:t>
            </a:r>
          </a:p>
          <a:p>
            <a:r>
              <a:rPr lang="nl-NL" baseline="0" dirty="0" smtClean="0"/>
              <a:t>Background </a:t>
            </a:r>
            <a:r>
              <a:rPr lang="nl-NL" baseline="0" dirty="0" err="1" smtClean="0"/>
              <a:t>color</a:t>
            </a:r>
            <a:r>
              <a:rPr lang="nl-NL" baseline="0" dirty="0" smtClean="0"/>
              <a:t>: red-120; green-150; blue-150</a:t>
            </a:r>
            <a:r>
              <a:rPr lang="nl-NL" baseline="0" smtClean="0"/>
              <a:t>; transparancy-80%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6FDFE-D1BA-4FB8-92DF-F35022112A50}" type="slidenum">
              <a:rPr lang="nl-BE" smtClean="0"/>
              <a:pPr/>
              <a:t>1</a:t>
            </a:fld>
            <a:endParaRPr lang="nl-BE"/>
          </a:p>
        </p:txBody>
      </p:sp>
    </p:spTree>
    <p:extLst>
      <p:ext uri="{BB962C8B-B14F-4D97-AF65-F5344CB8AC3E}">
        <p14:creationId xmlns="" xmlns:p14="http://schemas.microsoft.com/office/powerpoint/2010/main" val="37340870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 smtClean="0"/>
              <a:t>If</a:t>
            </a:r>
            <a:r>
              <a:rPr lang="nl-NL" dirty="0" smtClean="0"/>
              <a:t> </a:t>
            </a:r>
            <a:r>
              <a:rPr lang="nl-NL" dirty="0" err="1" smtClean="0"/>
              <a:t>you</a:t>
            </a:r>
            <a:r>
              <a:rPr lang="nl-NL" dirty="0" smtClean="0"/>
              <a:t> want </a:t>
            </a:r>
            <a:r>
              <a:rPr lang="nl-NL" dirty="0" err="1" smtClean="0"/>
              <a:t>you</a:t>
            </a:r>
            <a:r>
              <a:rPr lang="nl-NL" dirty="0" smtClean="0"/>
              <a:t> </a:t>
            </a:r>
            <a:r>
              <a:rPr lang="nl-NL" dirty="0" err="1" smtClean="0"/>
              <a:t>can</a:t>
            </a:r>
            <a:r>
              <a:rPr lang="nl-NL" dirty="0" smtClean="0"/>
              <a:t> </a:t>
            </a:r>
            <a:r>
              <a:rPr lang="nl-NL" dirty="0" err="1" smtClean="0"/>
              <a:t>use</a:t>
            </a:r>
            <a:r>
              <a:rPr lang="nl-NL" dirty="0" smtClean="0"/>
              <a:t> </a:t>
            </a:r>
            <a:r>
              <a:rPr lang="nl-NL" dirty="0" err="1" smtClean="0"/>
              <a:t>this</a:t>
            </a:r>
            <a:r>
              <a:rPr lang="nl-NL" dirty="0" smtClean="0"/>
              <a:t> template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you</a:t>
            </a:r>
            <a:r>
              <a:rPr lang="nl-NL" dirty="0" smtClean="0"/>
              <a:t> </a:t>
            </a:r>
            <a:r>
              <a:rPr lang="nl-NL" dirty="0" err="1" smtClean="0"/>
              <a:t>presentation</a:t>
            </a:r>
            <a:r>
              <a:rPr lang="nl-NL" dirty="0" smtClean="0"/>
              <a:t>,</a:t>
            </a:r>
            <a:r>
              <a:rPr lang="nl-NL" baseline="0" dirty="0" smtClean="0"/>
              <a:t> </a:t>
            </a:r>
            <a:r>
              <a:rPr lang="nl-NL" baseline="0" dirty="0" err="1" smtClean="0"/>
              <a:t>see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potx</a:t>
            </a:r>
            <a:r>
              <a:rPr lang="nl-NL" baseline="0" dirty="0" smtClean="0"/>
              <a:t>-file.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6FDFE-D1BA-4FB8-92DF-F35022112A50}" type="slidenum">
              <a:rPr lang="nl-BE" smtClean="0"/>
              <a:pPr/>
              <a:t>16</a:t>
            </a:fld>
            <a:endParaRPr lang="nl-BE"/>
          </a:p>
        </p:txBody>
      </p:sp>
    </p:spTree>
    <p:extLst>
      <p:ext uri="{BB962C8B-B14F-4D97-AF65-F5344CB8AC3E}">
        <p14:creationId xmlns="" xmlns:p14="http://schemas.microsoft.com/office/powerpoint/2010/main" val="26189684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 smtClean="0"/>
              <a:t>If</a:t>
            </a:r>
            <a:r>
              <a:rPr lang="nl-NL" dirty="0" smtClean="0"/>
              <a:t> </a:t>
            </a:r>
            <a:r>
              <a:rPr lang="nl-NL" dirty="0" err="1" smtClean="0"/>
              <a:t>you</a:t>
            </a:r>
            <a:r>
              <a:rPr lang="nl-NL" dirty="0" smtClean="0"/>
              <a:t> want </a:t>
            </a:r>
            <a:r>
              <a:rPr lang="nl-NL" dirty="0" err="1" smtClean="0"/>
              <a:t>you</a:t>
            </a:r>
            <a:r>
              <a:rPr lang="nl-NL" dirty="0" smtClean="0"/>
              <a:t> </a:t>
            </a:r>
            <a:r>
              <a:rPr lang="nl-NL" dirty="0" err="1" smtClean="0"/>
              <a:t>can</a:t>
            </a:r>
            <a:r>
              <a:rPr lang="nl-NL" dirty="0" smtClean="0"/>
              <a:t> </a:t>
            </a:r>
            <a:r>
              <a:rPr lang="nl-NL" dirty="0" err="1" smtClean="0"/>
              <a:t>use</a:t>
            </a:r>
            <a:r>
              <a:rPr lang="nl-NL" dirty="0" smtClean="0"/>
              <a:t> </a:t>
            </a:r>
            <a:r>
              <a:rPr lang="nl-NL" dirty="0" err="1" smtClean="0"/>
              <a:t>this</a:t>
            </a:r>
            <a:r>
              <a:rPr lang="nl-NL" dirty="0" smtClean="0"/>
              <a:t> template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you</a:t>
            </a:r>
            <a:r>
              <a:rPr lang="nl-NL" dirty="0" smtClean="0"/>
              <a:t> </a:t>
            </a:r>
            <a:r>
              <a:rPr lang="nl-NL" dirty="0" err="1" smtClean="0"/>
              <a:t>presentation</a:t>
            </a:r>
            <a:r>
              <a:rPr lang="nl-NL" dirty="0" smtClean="0"/>
              <a:t>,</a:t>
            </a:r>
            <a:r>
              <a:rPr lang="nl-NL" baseline="0" dirty="0" smtClean="0"/>
              <a:t> </a:t>
            </a:r>
            <a:r>
              <a:rPr lang="nl-NL" baseline="0" dirty="0" err="1" smtClean="0"/>
              <a:t>see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potx</a:t>
            </a:r>
            <a:r>
              <a:rPr lang="nl-NL" baseline="0" dirty="0" smtClean="0"/>
              <a:t>-file.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6FDFE-D1BA-4FB8-92DF-F35022112A50}" type="slidenum">
              <a:rPr lang="nl-BE" smtClean="0"/>
              <a:pPr/>
              <a:t>17</a:t>
            </a:fld>
            <a:endParaRPr lang="nl-BE"/>
          </a:p>
        </p:txBody>
      </p:sp>
    </p:spTree>
    <p:extLst>
      <p:ext uri="{BB962C8B-B14F-4D97-AF65-F5344CB8AC3E}">
        <p14:creationId xmlns="" xmlns:p14="http://schemas.microsoft.com/office/powerpoint/2010/main" val="26189684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 smtClean="0"/>
              <a:t>If</a:t>
            </a:r>
            <a:r>
              <a:rPr lang="nl-NL" dirty="0" smtClean="0"/>
              <a:t> </a:t>
            </a:r>
            <a:r>
              <a:rPr lang="nl-NL" dirty="0" err="1" smtClean="0"/>
              <a:t>you</a:t>
            </a:r>
            <a:r>
              <a:rPr lang="nl-NL" dirty="0" smtClean="0"/>
              <a:t> want </a:t>
            </a:r>
            <a:r>
              <a:rPr lang="nl-NL" dirty="0" err="1" smtClean="0"/>
              <a:t>you</a:t>
            </a:r>
            <a:r>
              <a:rPr lang="nl-NL" dirty="0" smtClean="0"/>
              <a:t> </a:t>
            </a:r>
            <a:r>
              <a:rPr lang="nl-NL" dirty="0" err="1" smtClean="0"/>
              <a:t>can</a:t>
            </a:r>
            <a:r>
              <a:rPr lang="nl-NL" dirty="0" smtClean="0"/>
              <a:t> </a:t>
            </a:r>
            <a:r>
              <a:rPr lang="nl-NL" dirty="0" err="1" smtClean="0"/>
              <a:t>use</a:t>
            </a:r>
            <a:r>
              <a:rPr lang="nl-NL" dirty="0" smtClean="0"/>
              <a:t> </a:t>
            </a:r>
            <a:r>
              <a:rPr lang="nl-NL" dirty="0" err="1" smtClean="0"/>
              <a:t>this</a:t>
            </a:r>
            <a:r>
              <a:rPr lang="nl-NL" dirty="0" smtClean="0"/>
              <a:t> template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you</a:t>
            </a:r>
            <a:r>
              <a:rPr lang="nl-NL" dirty="0" smtClean="0"/>
              <a:t> </a:t>
            </a:r>
            <a:r>
              <a:rPr lang="nl-NL" dirty="0" err="1" smtClean="0"/>
              <a:t>presentation</a:t>
            </a:r>
            <a:r>
              <a:rPr lang="nl-NL" dirty="0" smtClean="0"/>
              <a:t>,</a:t>
            </a:r>
            <a:r>
              <a:rPr lang="nl-NL" baseline="0" dirty="0" smtClean="0"/>
              <a:t> </a:t>
            </a:r>
            <a:r>
              <a:rPr lang="nl-NL" baseline="0" dirty="0" err="1" smtClean="0"/>
              <a:t>see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potx</a:t>
            </a:r>
            <a:r>
              <a:rPr lang="nl-NL" baseline="0" dirty="0" smtClean="0"/>
              <a:t>-file.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6FDFE-D1BA-4FB8-92DF-F35022112A50}" type="slidenum">
              <a:rPr lang="nl-BE" smtClean="0"/>
              <a:pPr/>
              <a:t>18</a:t>
            </a:fld>
            <a:endParaRPr lang="nl-BE"/>
          </a:p>
        </p:txBody>
      </p:sp>
    </p:spTree>
    <p:extLst>
      <p:ext uri="{BB962C8B-B14F-4D97-AF65-F5344CB8AC3E}">
        <p14:creationId xmlns="" xmlns:p14="http://schemas.microsoft.com/office/powerpoint/2010/main" val="26189684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E.g. prototype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6FDFE-D1BA-4FB8-92DF-F35022112A50}" type="slidenum">
              <a:rPr lang="nl-BE" smtClean="0"/>
              <a:pPr/>
              <a:t>20</a:t>
            </a:fld>
            <a:endParaRPr lang="nl-BE"/>
          </a:p>
        </p:txBody>
      </p:sp>
    </p:spTree>
    <p:extLst>
      <p:ext uri="{BB962C8B-B14F-4D97-AF65-F5344CB8AC3E}">
        <p14:creationId xmlns="" xmlns:p14="http://schemas.microsoft.com/office/powerpoint/2010/main" val="26189684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 smtClean="0"/>
              <a:t>If</a:t>
            </a:r>
            <a:r>
              <a:rPr lang="nl-NL" dirty="0" smtClean="0"/>
              <a:t> </a:t>
            </a:r>
            <a:r>
              <a:rPr lang="nl-NL" dirty="0" err="1" smtClean="0"/>
              <a:t>you</a:t>
            </a:r>
            <a:r>
              <a:rPr lang="nl-NL" dirty="0" smtClean="0"/>
              <a:t> want </a:t>
            </a:r>
            <a:r>
              <a:rPr lang="nl-NL" dirty="0" err="1" smtClean="0"/>
              <a:t>you</a:t>
            </a:r>
            <a:r>
              <a:rPr lang="nl-NL" dirty="0" smtClean="0"/>
              <a:t> </a:t>
            </a:r>
            <a:r>
              <a:rPr lang="nl-NL" dirty="0" err="1" smtClean="0"/>
              <a:t>can</a:t>
            </a:r>
            <a:r>
              <a:rPr lang="nl-NL" dirty="0" smtClean="0"/>
              <a:t> </a:t>
            </a:r>
            <a:r>
              <a:rPr lang="nl-NL" dirty="0" err="1" smtClean="0"/>
              <a:t>use</a:t>
            </a:r>
            <a:r>
              <a:rPr lang="nl-NL" dirty="0" smtClean="0"/>
              <a:t> </a:t>
            </a:r>
            <a:r>
              <a:rPr lang="nl-NL" dirty="0" err="1" smtClean="0"/>
              <a:t>this</a:t>
            </a:r>
            <a:r>
              <a:rPr lang="nl-NL" dirty="0" smtClean="0"/>
              <a:t> template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you</a:t>
            </a:r>
            <a:r>
              <a:rPr lang="nl-NL" dirty="0" smtClean="0"/>
              <a:t> </a:t>
            </a:r>
            <a:r>
              <a:rPr lang="nl-NL" dirty="0" err="1" smtClean="0"/>
              <a:t>presentation</a:t>
            </a:r>
            <a:r>
              <a:rPr lang="nl-NL" dirty="0" smtClean="0"/>
              <a:t>,</a:t>
            </a:r>
            <a:r>
              <a:rPr lang="nl-NL" baseline="0" dirty="0" smtClean="0"/>
              <a:t> </a:t>
            </a:r>
            <a:r>
              <a:rPr lang="nl-NL" baseline="0" dirty="0" err="1" smtClean="0"/>
              <a:t>see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potx</a:t>
            </a:r>
            <a:r>
              <a:rPr lang="nl-NL" baseline="0" dirty="0" smtClean="0"/>
              <a:t>-file.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6FDFE-D1BA-4FB8-92DF-F35022112A50}" type="slidenum">
              <a:rPr lang="nl-BE" smtClean="0"/>
              <a:pPr/>
              <a:t>2</a:t>
            </a:fld>
            <a:endParaRPr lang="nl-BE"/>
          </a:p>
        </p:txBody>
      </p:sp>
    </p:spTree>
    <p:extLst>
      <p:ext uri="{BB962C8B-B14F-4D97-AF65-F5344CB8AC3E}">
        <p14:creationId xmlns="" xmlns:p14="http://schemas.microsoft.com/office/powerpoint/2010/main" val="26189684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 smtClean="0"/>
              <a:t>If</a:t>
            </a:r>
            <a:r>
              <a:rPr lang="nl-NL" dirty="0" smtClean="0"/>
              <a:t> </a:t>
            </a:r>
            <a:r>
              <a:rPr lang="nl-NL" dirty="0" err="1" smtClean="0"/>
              <a:t>you</a:t>
            </a:r>
            <a:r>
              <a:rPr lang="nl-NL" dirty="0" smtClean="0"/>
              <a:t> want </a:t>
            </a:r>
            <a:r>
              <a:rPr lang="nl-NL" dirty="0" err="1" smtClean="0"/>
              <a:t>you</a:t>
            </a:r>
            <a:r>
              <a:rPr lang="nl-NL" dirty="0" smtClean="0"/>
              <a:t> </a:t>
            </a:r>
            <a:r>
              <a:rPr lang="nl-NL" dirty="0" err="1" smtClean="0"/>
              <a:t>can</a:t>
            </a:r>
            <a:r>
              <a:rPr lang="nl-NL" dirty="0" smtClean="0"/>
              <a:t> </a:t>
            </a:r>
            <a:r>
              <a:rPr lang="nl-NL" dirty="0" err="1" smtClean="0"/>
              <a:t>use</a:t>
            </a:r>
            <a:r>
              <a:rPr lang="nl-NL" dirty="0" smtClean="0"/>
              <a:t> </a:t>
            </a:r>
            <a:r>
              <a:rPr lang="nl-NL" dirty="0" err="1" smtClean="0"/>
              <a:t>this</a:t>
            </a:r>
            <a:r>
              <a:rPr lang="nl-NL" dirty="0" smtClean="0"/>
              <a:t> template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you</a:t>
            </a:r>
            <a:r>
              <a:rPr lang="nl-NL" dirty="0" smtClean="0"/>
              <a:t> </a:t>
            </a:r>
            <a:r>
              <a:rPr lang="nl-NL" dirty="0" err="1" smtClean="0"/>
              <a:t>presentation</a:t>
            </a:r>
            <a:r>
              <a:rPr lang="nl-NL" dirty="0" smtClean="0"/>
              <a:t>,</a:t>
            </a:r>
            <a:r>
              <a:rPr lang="nl-NL" baseline="0" dirty="0" smtClean="0"/>
              <a:t> </a:t>
            </a:r>
            <a:r>
              <a:rPr lang="nl-NL" baseline="0" dirty="0" err="1" smtClean="0"/>
              <a:t>see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potx</a:t>
            </a:r>
            <a:r>
              <a:rPr lang="nl-NL" baseline="0" dirty="0" smtClean="0"/>
              <a:t>-file.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6FDFE-D1BA-4FB8-92DF-F35022112A50}" type="slidenum">
              <a:rPr lang="nl-BE" smtClean="0"/>
              <a:pPr/>
              <a:t>4</a:t>
            </a:fld>
            <a:endParaRPr lang="nl-BE"/>
          </a:p>
        </p:txBody>
      </p:sp>
    </p:spTree>
    <p:extLst>
      <p:ext uri="{BB962C8B-B14F-4D97-AF65-F5344CB8AC3E}">
        <p14:creationId xmlns="" xmlns:p14="http://schemas.microsoft.com/office/powerpoint/2010/main" val="26189684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ERS Evaluation Summary Report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6FDFE-D1BA-4FB8-92DF-F35022112A50}" type="slidenum">
              <a:rPr lang="nl-BE" smtClean="0"/>
              <a:pPr/>
              <a:t>5</a:t>
            </a:fld>
            <a:endParaRPr lang="nl-BE"/>
          </a:p>
        </p:txBody>
      </p:sp>
    </p:spTree>
    <p:extLst>
      <p:ext uri="{BB962C8B-B14F-4D97-AF65-F5344CB8AC3E}">
        <p14:creationId xmlns="" xmlns:p14="http://schemas.microsoft.com/office/powerpoint/2010/main" val="26189684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 smtClean="0"/>
              <a:t>If</a:t>
            </a:r>
            <a:r>
              <a:rPr lang="nl-NL" dirty="0" smtClean="0"/>
              <a:t> </a:t>
            </a:r>
            <a:r>
              <a:rPr lang="nl-NL" dirty="0" err="1" smtClean="0"/>
              <a:t>you</a:t>
            </a:r>
            <a:r>
              <a:rPr lang="nl-NL" dirty="0" smtClean="0"/>
              <a:t> want </a:t>
            </a:r>
            <a:r>
              <a:rPr lang="nl-NL" dirty="0" err="1" smtClean="0"/>
              <a:t>you</a:t>
            </a:r>
            <a:r>
              <a:rPr lang="nl-NL" dirty="0" smtClean="0"/>
              <a:t> </a:t>
            </a:r>
            <a:r>
              <a:rPr lang="nl-NL" dirty="0" err="1" smtClean="0"/>
              <a:t>can</a:t>
            </a:r>
            <a:r>
              <a:rPr lang="nl-NL" dirty="0" smtClean="0"/>
              <a:t> </a:t>
            </a:r>
            <a:r>
              <a:rPr lang="nl-NL" dirty="0" err="1" smtClean="0"/>
              <a:t>use</a:t>
            </a:r>
            <a:r>
              <a:rPr lang="nl-NL" dirty="0" smtClean="0"/>
              <a:t> </a:t>
            </a:r>
            <a:r>
              <a:rPr lang="nl-NL" dirty="0" err="1" smtClean="0"/>
              <a:t>this</a:t>
            </a:r>
            <a:r>
              <a:rPr lang="nl-NL" dirty="0" smtClean="0"/>
              <a:t> template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you</a:t>
            </a:r>
            <a:r>
              <a:rPr lang="nl-NL" dirty="0" smtClean="0"/>
              <a:t> </a:t>
            </a:r>
            <a:r>
              <a:rPr lang="nl-NL" dirty="0" err="1" smtClean="0"/>
              <a:t>presentation</a:t>
            </a:r>
            <a:r>
              <a:rPr lang="nl-NL" dirty="0" smtClean="0"/>
              <a:t>,</a:t>
            </a:r>
            <a:r>
              <a:rPr lang="nl-NL" baseline="0" dirty="0" smtClean="0"/>
              <a:t> </a:t>
            </a:r>
            <a:r>
              <a:rPr lang="nl-NL" baseline="0" dirty="0" err="1" smtClean="0"/>
              <a:t>see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potx</a:t>
            </a:r>
            <a:r>
              <a:rPr lang="nl-NL" baseline="0" dirty="0" smtClean="0"/>
              <a:t>-file.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6FDFE-D1BA-4FB8-92DF-F35022112A50}" type="slidenum">
              <a:rPr lang="nl-BE" smtClean="0"/>
              <a:pPr/>
              <a:t>6</a:t>
            </a:fld>
            <a:endParaRPr lang="nl-BE"/>
          </a:p>
        </p:txBody>
      </p:sp>
    </p:spTree>
    <p:extLst>
      <p:ext uri="{BB962C8B-B14F-4D97-AF65-F5344CB8AC3E}">
        <p14:creationId xmlns="" xmlns:p14="http://schemas.microsoft.com/office/powerpoint/2010/main" val="26189684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 smtClean="0"/>
              <a:t>If</a:t>
            </a:r>
            <a:r>
              <a:rPr lang="nl-NL" dirty="0" smtClean="0"/>
              <a:t> </a:t>
            </a:r>
            <a:r>
              <a:rPr lang="nl-NL" dirty="0" err="1" smtClean="0"/>
              <a:t>you</a:t>
            </a:r>
            <a:r>
              <a:rPr lang="nl-NL" dirty="0" smtClean="0"/>
              <a:t> want </a:t>
            </a:r>
            <a:r>
              <a:rPr lang="nl-NL" dirty="0" err="1" smtClean="0"/>
              <a:t>you</a:t>
            </a:r>
            <a:r>
              <a:rPr lang="nl-NL" dirty="0" smtClean="0"/>
              <a:t> </a:t>
            </a:r>
            <a:r>
              <a:rPr lang="nl-NL" dirty="0" err="1" smtClean="0"/>
              <a:t>can</a:t>
            </a:r>
            <a:r>
              <a:rPr lang="nl-NL" dirty="0" smtClean="0"/>
              <a:t> </a:t>
            </a:r>
            <a:r>
              <a:rPr lang="nl-NL" dirty="0" err="1" smtClean="0"/>
              <a:t>use</a:t>
            </a:r>
            <a:r>
              <a:rPr lang="nl-NL" dirty="0" smtClean="0"/>
              <a:t> </a:t>
            </a:r>
            <a:r>
              <a:rPr lang="nl-NL" dirty="0" err="1" smtClean="0"/>
              <a:t>this</a:t>
            </a:r>
            <a:r>
              <a:rPr lang="nl-NL" dirty="0" smtClean="0"/>
              <a:t> template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you</a:t>
            </a:r>
            <a:r>
              <a:rPr lang="nl-NL" dirty="0" smtClean="0"/>
              <a:t> </a:t>
            </a:r>
            <a:r>
              <a:rPr lang="nl-NL" dirty="0" err="1" smtClean="0"/>
              <a:t>presentation</a:t>
            </a:r>
            <a:r>
              <a:rPr lang="nl-NL" dirty="0" smtClean="0"/>
              <a:t>,</a:t>
            </a:r>
            <a:r>
              <a:rPr lang="nl-NL" baseline="0" dirty="0" smtClean="0"/>
              <a:t> </a:t>
            </a:r>
            <a:r>
              <a:rPr lang="nl-NL" baseline="0" dirty="0" err="1" smtClean="0"/>
              <a:t>see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potx</a:t>
            </a:r>
            <a:r>
              <a:rPr lang="nl-NL" baseline="0" dirty="0" smtClean="0"/>
              <a:t>-file.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6FDFE-D1BA-4FB8-92DF-F35022112A50}" type="slidenum">
              <a:rPr lang="nl-BE" smtClean="0"/>
              <a:pPr/>
              <a:t>7</a:t>
            </a:fld>
            <a:endParaRPr lang="nl-BE"/>
          </a:p>
        </p:txBody>
      </p:sp>
    </p:spTree>
    <p:extLst>
      <p:ext uri="{BB962C8B-B14F-4D97-AF65-F5344CB8AC3E}">
        <p14:creationId xmlns="" xmlns:p14="http://schemas.microsoft.com/office/powerpoint/2010/main" val="26189684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 smtClean="0"/>
              <a:t>If</a:t>
            </a:r>
            <a:r>
              <a:rPr lang="nl-NL" dirty="0" smtClean="0"/>
              <a:t> </a:t>
            </a:r>
            <a:r>
              <a:rPr lang="nl-NL" dirty="0" err="1" smtClean="0"/>
              <a:t>you</a:t>
            </a:r>
            <a:r>
              <a:rPr lang="nl-NL" dirty="0" smtClean="0"/>
              <a:t> want </a:t>
            </a:r>
            <a:r>
              <a:rPr lang="nl-NL" dirty="0" err="1" smtClean="0"/>
              <a:t>you</a:t>
            </a:r>
            <a:r>
              <a:rPr lang="nl-NL" dirty="0" smtClean="0"/>
              <a:t> </a:t>
            </a:r>
            <a:r>
              <a:rPr lang="nl-NL" dirty="0" err="1" smtClean="0"/>
              <a:t>can</a:t>
            </a:r>
            <a:r>
              <a:rPr lang="nl-NL" dirty="0" smtClean="0"/>
              <a:t> </a:t>
            </a:r>
            <a:r>
              <a:rPr lang="nl-NL" dirty="0" err="1" smtClean="0"/>
              <a:t>use</a:t>
            </a:r>
            <a:r>
              <a:rPr lang="nl-NL" dirty="0" smtClean="0"/>
              <a:t> </a:t>
            </a:r>
            <a:r>
              <a:rPr lang="nl-NL" dirty="0" err="1" smtClean="0"/>
              <a:t>this</a:t>
            </a:r>
            <a:r>
              <a:rPr lang="nl-NL" dirty="0" smtClean="0"/>
              <a:t> template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you</a:t>
            </a:r>
            <a:r>
              <a:rPr lang="nl-NL" dirty="0" smtClean="0"/>
              <a:t> </a:t>
            </a:r>
            <a:r>
              <a:rPr lang="nl-NL" dirty="0" err="1" smtClean="0"/>
              <a:t>presentation</a:t>
            </a:r>
            <a:r>
              <a:rPr lang="nl-NL" dirty="0" smtClean="0"/>
              <a:t>,</a:t>
            </a:r>
            <a:r>
              <a:rPr lang="nl-NL" baseline="0" dirty="0" smtClean="0"/>
              <a:t> </a:t>
            </a:r>
            <a:r>
              <a:rPr lang="nl-NL" baseline="0" dirty="0" err="1" smtClean="0"/>
              <a:t>see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potx</a:t>
            </a:r>
            <a:r>
              <a:rPr lang="nl-NL" baseline="0" dirty="0" smtClean="0"/>
              <a:t>-file.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6FDFE-D1BA-4FB8-92DF-F35022112A50}" type="slidenum">
              <a:rPr lang="nl-BE" smtClean="0"/>
              <a:pPr/>
              <a:t>10</a:t>
            </a:fld>
            <a:endParaRPr lang="nl-BE"/>
          </a:p>
        </p:txBody>
      </p:sp>
    </p:spTree>
    <p:extLst>
      <p:ext uri="{BB962C8B-B14F-4D97-AF65-F5344CB8AC3E}">
        <p14:creationId xmlns="" xmlns:p14="http://schemas.microsoft.com/office/powerpoint/2010/main" val="26189684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 smtClean="0"/>
              <a:t>If</a:t>
            </a:r>
            <a:r>
              <a:rPr lang="nl-NL" dirty="0" smtClean="0"/>
              <a:t> </a:t>
            </a:r>
            <a:r>
              <a:rPr lang="nl-NL" dirty="0" err="1" smtClean="0"/>
              <a:t>you</a:t>
            </a:r>
            <a:r>
              <a:rPr lang="nl-NL" dirty="0" smtClean="0"/>
              <a:t> want </a:t>
            </a:r>
            <a:r>
              <a:rPr lang="nl-NL" dirty="0" err="1" smtClean="0"/>
              <a:t>you</a:t>
            </a:r>
            <a:r>
              <a:rPr lang="nl-NL" dirty="0" smtClean="0"/>
              <a:t> </a:t>
            </a:r>
            <a:r>
              <a:rPr lang="nl-NL" dirty="0" err="1" smtClean="0"/>
              <a:t>can</a:t>
            </a:r>
            <a:r>
              <a:rPr lang="nl-NL" dirty="0" smtClean="0"/>
              <a:t> </a:t>
            </a:r>
            <a:r>
              <a:rPr lang="nl-NL" dirty="0" err="1" smtClean="0"/>
              <a:t>use</a:t>
            </a:r>
            <a:r>
              <a:rPr lang="nl-NL" dirty="0" smtClean="0"/>
              <a:t> </a:t>
            </a:r>
            <a:r>
              <a:rPr lang="nl-NL" dirty="0" err="1" smtClean="0"/>
              <a:t>this</a:t>
            </a:r>
            <a:r>
              <a:rPr lang="nl-NL" dirty="0" smtClean="0"/>
              <a:t> template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you</a:t>
            </a:r>
            <a:r>
              <a:rPr lang="nl-NL" dirty="0" smtClean="0"/>
              <a:t> </a:t>
            </a:r>
            <a:r>
              <a:rPr lang="nl-NL" dirty="0" err="1" smtClean="0"/>
              <a:t>presentation</a:t>
            </a:r>
            <a:r>
              <a:rPr lang="nl-NL" dirty="0" smtClean="0"/>
              <a:t>,</a:t>
            </a:r>
            <a:r>
              <a:rPr lang="nl-NL" baseline="0" dirty="0" smtClean="0"/>
              <a:t> </a:t>
            </a:r>
            <a:r>
              <a:rPr lang="nl-NL" baseline="0" dirty="0" err="1" smtClean="0"/>
              <a:t>see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potx</a:t>
            </a:r>
            <a:r>
              <a:rPr lang="nl-NL" baseline="0" dirty="0" smtClean="0"/>
              <a:t>-file.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6FDFE-D1BA-4FB8-92DF-F35022112A50}" type="slidenum">
              <a:rPr lang="nl-BE" smtClean="0"/>
              <a:pPr/>
              <a:t>11</a:t>
            </a:fld>
            <a:endParaRPr lang="nl-BE"/>
          </a:p>
        </p:txBody>
      </p:sp>
    </p:spTree>
    <p:extLst>
      <p:ext uri="{BB962C8B-B14F-4D97-AF65-F5344CB8AC3E}">
        <p14:creationId xmlns="" xmlns:p14="http://schemas.microsoft.com/office/powerpoint/2010/main" val="26189684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 smtClean="0"/>
              <a:t>If</a:t>
            </a:r>
            <a:r>
              <a:rPr lang="nl-NL" dirty="0" smtClean="0"/>
              <a:t> </a:t>
            </a:r>
            <a:r>
              <a:rPr lang="nl-NL" dirty="0" err="1" smtClean="0"/>
              <a:t>you</a:t>
            </a:r>
            <a:r>
              <a:rPr lang="nl-NL" dirty="0" smtClean="0"/>
              <a:t> want </a:t>
            </a:r>
            <a:r>
              <a:rPr lang="nl-NL" dirty="0" err="1" smtClean="0"/>
              <a:t>you</a:t>
            </a:r>
            <a:r>
              <a:rPr lang="nl-NL" dirty="0" smtClean="0"/>
              <a:t> </a:t>
            </a:r>
            <a:r>
              <a:rPr lang="nl-NL" dirty="0" err="1" smtClean="0"/>
              <a:t>can</a:t>
            </a:r>
            <a:r>
              <a:rPr lang="nl-NL" dirty="0" smtClean="0"/>
              <a:t> </a:t>
            </a:r>
            <a:r>
              <a:rPr lang="nl-NL" dirty="0" err="1" smtClean="0"/>
              <a:t>use</a:t>
            </a:r>
            <a:r>
              <a:rPr lang="nl-NL" dirty="0" smtClean="0"/>
              <a:t> </a:t>
            </a:r>
            <a:r>
              <a:rPr lang="nl-NL" dirty="0" err="1" smtClean="0"/>
              <a:t>this</a:t>
            </a:r>
            <a:r>
              <a:rPr lang="nl-NL" dirty="0" smtClean="0"/>
              <a:t> template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you</a:t>
            </a:r>
            <a:r>
              <a:rPr lang="nl-NL" dirty="0" smtClean="0"/>
              <a:t> </a:t>
            </a:r>
            <a:r>
              <a:rPr lang="nl-NL" dirty="0" err="1" smtClean="0"/>
              <a:t>presentation</a:t>
            </a:r>
            <a:r>
              <a:rPr lang="nl-NL" dirty="0" smtClean="0"/>
              <a:t>,</a:t>
            </a:r>
            <a:r>
              <a:rPr lang="nl-NL" baseline="0" dirty="0" smtClean="0"/>
              <a:t> </a:t>
            </a:r>
            <a:r>
              <a:rPr lang="nl-NL" baseline="0" dirty="0" err="1" smtClean="0"/>
              <a:t>see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potx</a:t>
            </a:r>
            <a:r>
              <a:rPr lang="nl-NL" baseline="0" dirty="0" smtClean="0"/>
              <a:t>-file.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6FDFE-D1BA-4FB8-92DF-F35022112A50}" type="slidenum">
              <a:rPr lang="nl-BE" smtClean="0"/>
              <a:pPr/>
              <a:t>13</a:t>
            </a:fld>
            <a:endParaRPr lang="nl-BE"/>
          </a:p>
        </p:txBody>
      </p:sp>
    </p:spTree>
    <p:extLst>
      <p:ext uri="{BB962C8B-B14F-4D97-AF65-F5344CB8AC3E}">
        <p14:creationId xmlns="" xmlns:p14="http://schemas.microsoft.com/office/powerpoint/2010/main" val="2618968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0D271-9690-4B28-ACBA-BEFAE9F02D69}" type="datetime1">
              <a:rPr lang="nl-BE" smtClean="0"/>
              <a:pPr/>
              <a:t>18/09/2013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© 2013 Gabriella Calderari</a:t>
            </a:r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F957F-C0FA-4D28-A996-80E4F36ACC8D}" type="slidenum">
              <a:rPr lang="nl-BE" smtClean="0"/>
              <a:pPr/>
              <a:t>‹N›</a:t>
            </a:fld>
            <a:endParaRPr lang="nl-BE"/>
          </a:p>
        </p:txBody>
      </p:sp>
    </p:spTree>
    <p:extLst>
      <p:ext uri="{BB962C8B-B14F-4D97-AF65-F5344CB8AC3E}">
        <p14:creationId xmlns="" xmlns:p14="http://schemas.microsoft.com/office/powerpoint/2010/main" val="3976939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6B5EF-E07D-4423-BD68-A42C1CEB2D5B}" type="datetime1">
              <a:rPr lang="nl-BE" smtClean="0"/>
              <a:pPr/>
              <a:t>18/09/2013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© 2013 Gabriella Calderari</a:t>
            </a:r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F957F-C0FA-4D28-A996-80E4F36ACC8D}" type="slidenum">
              <a:rPr lang="nl-BE" smtClean="0"/>
              <a:pPr/>
              <a:t>‹N›</a:t>
            </a:fld>
            <a:endParaRPr lang="nl-BE"/>
          </a:p>
        </p:txBody>
      </p:sp>
    </p:spTree>
    <p:extLst>
      <p:ext uri="{BB962C8B-B14F-4D97-AF65-F5344CB8AC3E}">
        <p14:creationId xmlns="" xmlns:p14="http://schemas.microsoft.com/office/powerpoint/2010/main" val="1440117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70605-C100-4BE8-86CB-F69E05A105BD}" type="datetime1">
              <a:rPr lang="nl-BE" smtClean="0"/>
              <a:pPr/>
              <a:t>18/09/2013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© 2013 Gabriella Calderari</a:t>
            </a:r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F957F-C0FA-4D28-A996-80E4F36ACC8D}" type="slidenum">
              <a:rPr lang="nl-BE" smtClean="0"/>
              <a:pPr/>
              <a:t>‹N›</a:t>
            </a:fld>
            <a:endParaRPr lang="nl-BE"/>
          </a:p>
        </p:txBody>
      </p:sp>
    </p:spTree>
    <p:extLst>
      <p:ext uri="{BB962C8B-B14F-4D97-AF65-F5344CB8AC3E}">
        <p14:creationId xmlns="" xmlns:p14="http://schemas.microsoft.com/office/powerpoint/2010/main" val="2412552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4C773-A0C2-4856-A157-C2FD966E47DB}" type="datetime1">
              <a:rPr lang="nl-BE" smtClean="0"/>
              <a:pPr/>
              <a:t>18/09/2013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© 2013 Gabriella Calderari</a:t>
            </a:r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F957F-C0FA-4D28-A996-80E4F36ACC8D}" type="slidenum">
              <a:rPr lang="nl-BE" smtClean="0"/>
              <a:pPr/>
              <a:t>‹N›</a:t>
            </a:fld>
            <a:endParaRPr lang="nl-BE"/>
          </a:p>
        </p:txBody>
      </p:sp>
    </p:spTree>
    <p:extLst>
      <p:ext uri="{BB962C8B-B14F-4D97-AF65-F5344CB8AC3E}">
        <p14:creationId xmlns="" xmlns:p14="http://schemas.microsoft.com/office/powerpoint/2010/main" val="1541758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DEE27-23C4-4D21-BB77-2E13CAD0E05D}" type="datetime1">
              <a:rPr lang="nl-BE" smtClean="0"/>
              <a:pPr/>
              <a:t>18/09/2013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© 2013 Gabriella Calderari</a:t>
            </a:r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F957F-C0FA-4D28-A996-80E4F36ACC8D}" type="slidenum">
              <a:rPr lang="nl-BE" smtClean="0"/>
              <a:pPr/>
              <a:t>‹N›</a:t>
            </a:fld>
            <a:endParaRPr lang="nl-BE"/>
          </a:p>
        </p:txBody>
      </p:sp>
    </p:spTree>
    <p:extLst>
      <p:ext uri="{BB962C8B-B14F-4D97-AF65-F5344CB8AC3E}">
        <p14:creationId xmlns="" xmlns:p14="http://schemas.microsoft.com/office/powerpoint/2010/main" val="994284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87376-716D-4032-BBE7-F1E3CD14B7A4}" type="datetime1">
              <a:rPr lang="nl-BE" smtClean="0"/>
              <a:pPr/>
              <a:t>18/09/2013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© 2013 Gabriella Calderari</a:t>
            </a:r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F957F-C0FA-4D28-A996-80E4F36ACC8D}" type="slidenum">
              <a:rPr lang="nl-BE" smtClean="0"/>
              <a:pPr/>
              <a:t>‹N›</a:t>
            </a:fld>
            <a:endParaRPr lang="nl-BE"/>
          </a:p>
        </p:txBody>
      </p:sp>
    </p:spTree>
    <p:extLst>
      <p:ext uri="{BB962C8B-B14F-4D97-AF65-F5344CB8AC3E}">
        <p14:creationId xmlns="" xmlns:p14="http://schemas.microsoft.com/office/powerpoint/2010/main" val="3129904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1A274-BC20-45A4-B37F-B7E67265F972}" type="datetime1">
              <a:rPr lang="nl-BE" smtClean="0"/>
              <a:pPr/>
              <a:t>18/09/2013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© 2013 Gabriella Calderari</a:t>
            </a:r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F957F-C0FA-4D28-A996-80E4F36ACC8D}" type="slidenum">
              <a:rPr lang="nl-BE" smtClean="0"/>
              <a:pPr/>
              <a:t>‹N›</a:t>
            </a:fld>
            <a:endParaRPr lang="nl-BE"/>
          </a:p>
        </p:txBody>
      </p:sp>
    </p:spTree>
    <p:extLst>
      <p:ext uri="{BB962C8B-B14F-4D97-AF65-F5344CB8AC3E}">
        <p14:creationId xmlns="" xmlns:p14="http://schemas.microsoft.com/office/powerpoint/2010/main" val="1204904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C6E9-4D55-4FA0-9834-B24655571AC3}" type="datetime1">
              <a:rPr lang="nl-BE" smtClean="0"/>
              <a:pPr/>
              <a:t>18/09/2013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© 2013 Gabriella Calderari</a:t>
            </a:r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F957F-C0FA-4D28-A996-80E4F36ACC8D}" type="slidenum">
              <a:rPr lang="nl-BE" smtClean="0"/>
              <a:pPr/>
              <a:t>‹N›</a:t>
            </a:fld>
            <a:endParaRPr lang="nl-BE"/>
          </a:p>
        </p:txBody>
      </p:sp>
    </p:spTree>
    <p:extLst>
      <p:ext uri="{BB962C8B-B14F-4D97-AF65-F5344CB8AC3E}">
        <p14:creationId xmlns="" xmlns:p14="http://schemas.microsoft.com/office/powerpoint/2010/main" val="170641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AD766-E0B8-47AE-B8F0-EF798E20F5C1}" type="datetime1">
              <a:rPr lang="nl-BE" smtClean="0"/>
              <a:pPr/>
              <a:t>18/09/2013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© 2013 Gabriella Calderari</a:t>
            </a:r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F957F-C0FA-4D28-A996-80E4F36ACC8D}" type="slidenum">
              <a:rPr lang="nl-BE" smtClean="0"/>
              <a:pPr/>
              <a:t>‹N›</a:t>
            </a:fld>
            <a:endParaRPr lang="nl-BE"/>
          </a:p>
        </p:txBody>
      </p:sp>
    </p:spTree>
    <p:extLst>
      <p:ext uri="{BB962C8B-B14F-4D97-AF65-F5344CB8AC3E}">
        <p14:creationId xmlns="" xmlns:p14="http://schemas.microsoft.com/office/powerpoint/2010/main" val="17271540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B68E8-2475-44BB-9DB7-6FBA902FD7A4}" type="datetime1">
              <a:rPr lang="nl-BE" smtClean="0"/>
              <a:pPr/>
              <a:t>18/09/2013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© 2013 Gabriella Calderari</a:t>
            </a:r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F957F-C0FA-4D28-A996-80E4F36ACC8D}" type="slidenum">
              <a:rPr lang="nl-BE" smtClean="0"/>
              <a:pPr/>
              <a:t>‹N›</a:t>
            </a:fld>
            <a:endParaRPr lang="nl-BE"/>
          </a:p>
        </p:txBody>
      </p:sp>
    </p:spTree>
    <p:extLst>
      <p:ext uri="{BB962C8B-B14F-4D97-AF65-F5344CB8AC3E}">
        <p14:creationId xmlns="" xmlns:p14="http://schemas.microsoft.com/office/powerpoint/2010/main" val="1727595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AFCC9-E8AE-4049-BD90-355E14F5C1D7}" type="datetime1">
              <a:rPr lang="nl-BE" smtClean="0"/>
              <a:pPr/>
              <a:t>18/09/2013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© 2013 Gabriella Calderari</a:t>
            </a:r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F957F-C0FA-4D28-A996-80E4F36ACC8D}" type="slidenum">
              <a:rPr lang="nl-BE" smtClean="0"/>
              <a:pPr/>
              <a:t>‹N›</a:t>
            </a:fld>
            <a:endParaRPr lang="nl-BE"/>
          </a:p>
        </p:txBody>
      </p:sp>
    </p:spTree>
    <p:extLst>
      <p:ext uri="{BB962C8B-B14F-4D97-AF65-F5344CB8AC3E}">
        <p14:creationId xmlns="" xmlns:p14="http://schemas.microsoft.com/office/powerpoint/2010/main" val="2415475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4B6B5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BBAD11-26B1-4B9E-A429-F542F94DD86E}" type="datetime1">
              <a:rPr lang="nl-BE" smtClean="0"/>
              <a:pPr/>
              <a:t>18/09/2013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BE" smtClean="0"/>
              <a:t>© 2013 Gabriella Calderari</a:t>
            </a:r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7F957F-C0FA-4D28-A996-80E4F36ACC8D}" type="slidenum">
              <a:rPr lang="nl-BE" smtClean="0"/>
              <a:pPr/>
              <a:t>‹N›</a:t>
            </a:fld>
            <a:endParaRPr lang="nl-BE"/>
          </a:p>
        </p:txBody>
      </p:sp>
    </p:spTree>
    <p:extLst>
      <p:ext uri="{BB962C8B-B14F-4D97-AF65-F5344CB8AC3E}">
        <p14:creationId xmlns="" xmlns:p14="http://schemas.microsoft.com/office/powerpoint/2010/main" val="2386367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cordis.europa.eu/fp7/calls-grant-agreement_en.html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ftp://ftp.cordis.europa.eu/pub/fp7/docs/fp7-ga-annex5-v2_en.pdf" TargetMode="External"/><Relationship Id="rId13" Type="http://schemas.openxmlformats.org/officeDocument/2006/relationships/hyperlink" Target="ftp://ftp.cordis.europa.eu/pub/fp7/docs/fp7-ga-annex6-bsgsme-v3_en.pdf" TargetMode="External"/><Relationship Id="rId3" Type="http://schemas.openxmlformats.org/officeDocument/2006/relationships/hyperlink" Target="ftp://ftp.cordis.europa.eu/pub/fp7/docs/fp7-ga-annex3-eranet-v5_en.pdf" TargetMode="External"/><Relationship Id="rId7" Type="http://schemas.openxmlformats.org/officeDocument/2006/relationships/hyperlink" Target="ftp://ftp.cordis.europa.eu/pub/fp7/docs/fp7-ga-annex4-v2_en.pdf" TargetMode="External"/><Relationship Id="rId12" Type="http://schemas.openxmlformats.org/officeDocument/2006/relationships/hyperlink" Target="ftp://ftp.cordis.europa.eu/pub/fp7/docs/fp7-ga-annex6-noe-v4_en.pdf" TargetMode="External"/><Relationship Id="rId17" Type="http://schemas.openxmlformats.org/officeDocument/2006/relationships/hyperlink" Target="ftp://ftp.cordis.europa.eu/pub/fp7/docs/fp7-ga-clauses-v9_en.pdf" TargetMode="External"/><Relationship Id="rId2" Type="http://schemas.openxmlformats.org/officeDocument/2006/relationships/hyperlink" Target="ftp://ftp.cordis.europa.eu/pub/fp7/docs/fp7-ga-annex2-v7_en.pdf" TargetMode="External"/><Relationship Id="rId16" Type="http://schemas.openxmlformats.org/officeDocument/2006/relationships/hyperlink" Target="ftp://ftp.cordis.europa.eu/pub/fp7/docs/fp7-ga-annex7e-v4_en.pdf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ftp://ftp.cordis.europa.eu/pub/fp7/docs/fp7-ga-annex3cso-v2_en.pdf" TargetMode="External"/><Relationship Id="rId11" Type="http://schemas.openxmlformats.org/officeDocument/2006/relationships/hyperlink" Target="ftp://ftp.cordis.europa.eu/pub/fp7/docs/fp7-ga-annex6-cpcsa-v5_en.pdf" TargetMode="External"/><Relationship Id="rId5" Type="http://schemas.openxmlformats.org/officeDocument/2006/relationships/hyperlink" Target="ftp://ftp.cordis.europa.eu/pub/fp7/docs/fp7-ga-annex3-sme-v3_en.pdf" TargetMode="External"/><Relationship Id="rId15" Type="http://schemas.openxmlformats.org/officeDocument/2006/relationships/hyperlink" Target="ftp://ftp.cordis.europa.eu/pub/fp7/docs/fp7-ga-annex7d-v5_en.pdf" TargetMode="External"/><Relationship Id="rId10" Type="http://schemas.openxmlformats.org/officeDocument/2006/relationships/hyperlink" Target="ftp://ftp.cordis.europa.eu/pub/fp7/docs/fp7-ga-annex6-csa-v4_en.pdf" TargetMode="External"/><Relationship Id="rId4" Type="http://schemas.openxmlformats.org/officeDocument/2006/relationships/hyperlink" Target="ftp://ftp.cordis.europa.eu/pub/fp7/docs/fp7-ga-annex3-infra-v2_en.pdf" TargetMode="External"/><Relationship Id="rId9" Type="http://schemas.openxmlformats.org/officeDocument/2006/relationships/hyperlink" Target="ftp://ftp.cordis.europa.eu/pub/fp7/docs/fp7-ga-annex6-cp-v4_en.pdf" TargetMode="External"/><Relationship Id="rId14" Type="http://schemas.openxmlformats.org/officeDocument/2006/relationships/hyperlink" Target="ftp://ftp.cordis.europa.eu/pub/fp7/docs/fp7-ga-annex6-csa-eranet-plus-v3_en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9" y="2158990"/>
            <a:ext cx="7128792" cy="2269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683568" y="404664"/>
            <a:ext cx="79208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5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</a:t>
            </a:r>
            <a:r>
              <a:rPr lang="nl-NL" sz="5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raining &amp; research </a:t>
            </a:r>
          </a:p>
          <a:p>
            <a:pPr algn="ctr"/>
            <a:r>
              <a:rPr lang="nl-NL" sz="54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</a:t>
            </a:r>
            <a:r>
              <a:rPr lang="nl-NL" sz="5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or</a:t>
            </a:r>
            <a:r>
              <a:rPr lang="nl-NL" sz="5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nl-NL" sz="5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academic</a:t>
            </a:r>
            <a:r>
              <a:rPr lang="nl-NL" sz="5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nl-NL" sz="5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newcomers</a:t>
            </a:r>
            <a:endParaRPr lang="nl-BE" sz="5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noFill/>
          <a:ln w="76200">
            <a:solidFill>
              <a:srgbClr val="648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5505899"/>
            <a:ext cx="3333532" cy="1370274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1039913" y="5085184"/>
            <a:ext cx="7128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" pitchFamily="34" charset="0"/>
                <a:cs typeface="Arial" pitchFamily="34" charset="0"/>
              </a:rPr>
              <a:t>A project of the King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Baudouin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Foundation</a:t>
            </a:r>
            <a:endParaRPr lang="nl-BE" sz="2000" b="1" dirty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© 2013 Gabriella Calderari</a:t>
            </a:r>
            <a:endParaRPr lang="nl-BE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F957F-C0FA-4D28-A996-80E4F36ACC8D}" type="slidenum">
              <a:rPr lang="nl-BE" smtClean="0"/>
              <a:pPr/>
              <a:t>1</a:t>
            </a:fld>
            <a:endParaRPr lang="nl-BE"/>
          </a:p>
        </p:txBody>
      </p:sp>
    </p:spTree>
    <p:extLst>
      <p:ext uri="{BB962C8B-B14F-4D97-AF65-F5344CB8AC3E}">
        <p14:creationId xmlns="" xmlns:p14="http://schemas.microsoft.com/office/powerpoint/2010/main" val="57560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877272"/>
            <a:ext cx="971600" cy="843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hthoek 1"/>
          <p:cNvSpPr/>
          <p:nvPr/>
        </p:nvSpPr>
        <p:spPr>
          <a:xfrm>
            <a:off x="1079104" y="5877272"/>
            <a:ext cx="7957392" cy="843942"/>
          </a:xfrm>
          <a:prstGeom prst="rect">
            <a:avLst/>
          </a:prstGeom>
          <a:solidFill>
            <a:srgbClr val="84B6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" name="Rettangolo 4"/>
          <p:cNvSpPr/>
          <p:nvPr/>
        </p:nvSpPr>
        <p:spPr>
          <a:xfrm>
            <a:off x="395536" y="620688"/>
            <a:ext cx="8064896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20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en-US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r>
              <a:rPr lang="en-US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Annex I - Description of Work</a:t>
            </a:r>
            <a:endParaRPr lang="en-US" sz="2800" i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en-US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Annex II - General conditions </a:t>
            </a:r>
          </a:p>
          <a:p>
            <a:endParaRPr lang="en-US" sz="20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en-US" sz="20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en-US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Annex III - Specific provisions</a:t>
            </a:r>
          </a:p>
          <a:p>
            <a:r>
              <a:rPr lang="en-US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Annex IV - Form A – Accession of </a:t>
            </a:r>
            <a:r>
              <a:rPr lang="en-US" sz="20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beneficiaries to the grant agreement</a:t>
            </a:r>
          </a:p>
          <a:p>
            <a:r>
              <a:rPr lang="en-US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Annex V - Form B – Request for accession of a new </a:t>
            </a:r>
            <a:r>
              <a:rPr lang="en-US" sz="20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beneficiary to the grant agreement</a:t>
            </a:r>
          </a:p>
          <a:p>
            <a:r>
              <a:rPr lang="en-US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Annex VI - Form C – Financial statement per funding scheme</a:t>
            </a:r>
          </a:p>
          <a:p>
            <a:r>
              <a:rPr lang="en-US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Annex VII - Form D – Terms of reference for the certificate on the financial statements</a:t>
            </a:r>
          </a:p>
          <a:p>
            <a:r>
              <a:rPr lang="en-US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Form E - Terms of reference for the certificate on the methodology</a:t>
            </a:r>
            <a:endParaRPr lang="it-IT" sz="20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683568" y="260648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Most important documents</a:t>
            </a:r>
            <a:endParaRPr lang="it-IT" sz="36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© 2013 Gabriella Calderari</a:t>
            </a:r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F957F-C0FA-4D28-A996-80E4F36ACC8D}" type="slidenum">
              <a:rPr lang="nl-BE" smtClean="0"/>
              <a:pPr/>
              <a:t>10</a:t>
            </a:fld>
            <a:endParaRPr lang="nl-BE"/>
          </a:p>
        </p:txBody>
      </p:sp>
    </p:spTree>
    <p:extLst>
      <p:ext uri="{BB962C8B-B14F-4D97-AF65-F5344CB8AC3E}">
        <p14:creationId xmlns="" xmlns:p14="http://schemas.microsoft.com/office/powerpoint/2010/main" val="24818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877272"/>
            <a:ext cx="971600" cy="843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hthoek 1"/>
          <p:cNvSpPr/>
          <p:nvPr/>
        </p:nvSpPr>
        <p:spPr>
          <a:xfrm>
            <a:off x="1079104" y="5877272"/>
            <a:ext cx="7957392" cy="843942"/>
          </a:xfrm>
          <a:prstGeom prst="rect">
            <a:avLst/>
          </a:prstGeom>
          <a:solidFill>
            <a:srgbClr val="84B6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" name="Rettangolo 3"/>
          <p:cNvSpPr/>
          <p:nvPr/>
        </p:nvSpPr>
        <p:spPr>
          <a:xfrm>
            <a:off x="683568" y="1443841"/>
            <a:ext cx="763284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</a:t>
            </a:r>
            <a:r>
              <a:rPr lang="en-US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DoW</a:t>
            </a:r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forms Annex I to the Grant Agreement.</a:t>
            </a:r>
          </a:p>
          <a:p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It is based on part B of the proposal, following the same basic layout and is similar for all funding schemes.</a:t>
            </a:r>
          </a:p>
          <a:p>
            <a:endParaRPr lang="en-US" sz="24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Is comprised of two parts:-</a:t>
            </a:r>
          </a:p>
          <a:p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Part A = List of Participants, Copies of the budget breakdown (GAPF Form A3.2) and Project Summary, </a:t>
            </a:r>
            <a:r>
              <a:rPr lang="it-IT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Forms</a:t>
            </a:r>
            <a:r>
              <a:rPr lang="it-IT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(GAPF Form A1).</a:t>
            </a:r>
          </a:p>
          <a:p>
            <a:endParaRPr lang="en-US" sz="24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Part B = Based on Part B of the proposal</a:t>
            </a:r>
            <a:endParaRPr lang="it-IT" sz="2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827584" y="548681"/>
            <a:ext cx="75608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ANNEX I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© 2013 Gabriella Calderari</a:t>
            </a:r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F957F-C0FA-4D28-A996-80E4F36ACC8D}" type="slidenum">
              <a:rPr lang="nl-BE" smtClean="0"/>
              <a:pPr/>
              <a:t>11</a:t>
            </a:fld>
            <a:endParaRPr lang="nl-BE"/>
          </a:p>
        </p:txBody>
      </p:sp>
    </p:spTree>
    <p:extLst>
      <p:ext uri="{BB962C8B-B14F-4D97-AF65-F5344CB8AC3E}">
        <p14:creationId xmlns="" xmlns:p14="http://schemas.microsoft.com/office/powerpoint/2010/main" val="24818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827584" y="548681"/>
            <a:ext cx="75608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ANNEX II </a:t>
            </a:r>
            <a:r>
              <a:rPr lang="it-IT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General</a:t>
            </a:r>
            <a:r>
              <a:rPr lang="it-IT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it-IT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Conditions</a:t>
            </a:r>
            <a:endParaRPr lang="it-IT" sz="28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395536" y="1268760"/>
            <a:ext cx="849694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Part A IMPLEMENTATION OF THE </a:t>
            </a:r>
            <a:r>
              <a:rPr lang="en-US" sz="2000" b="1" i="1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PROJECT </a:t>
            </a:r>
            <a:endParaRPr lang="it-IT" sz="2000" dirty="0" smtClean="0">
              <a:solidFill>
                <a:prstClr val="black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SECTION 1 – GENERAL PRINCIPLES </a:t>
            </a:r>
            <a:endParaRPr lang="it-IT" sz="2000" dirty="0" smtClean="0">
              <a:solidFill>
                <a:prstClr val="black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SECTION 2 – REPORTING AND PAYMENTS </a:t>
            </a:r>
            <a:endParaRPr lang="it-IT" sz="2000" dirty="0" smtClean="0">
              <a:solidFill>
                <a:prstClr val="black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SECTION 3 – IMPLEMENTATION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000" dirty="0" smtClean="0">
              <a:solidFill>
                <a:prstClr val="black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Part B FINANCIAL PROVISIONS </a:t>
            </a:r>
            <a:endParaRPr lang="it-IT" sz="2000" dirty="0" smtClean="0">
              <a:solidFill>
                <a:prstClr val="black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SECTION 1 – GENERAL FINANCIAL PROVISIONS </a:t>
            </a:r>
            <a:endParaRPr lang="it-IT" sz="2000" dirty="0" smtClean="0">
              <a:solidFill>
                <a:prstClr val="black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SECTION 2 – GUARANTEE FUND AND RECOVERIES </a:t>
            </a:r>
            <a:endParaRPr lang="it-IT" sz="2000" dirty="0" smtClean="0">
              <a:solidFill>
                <a:prstClr val="black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SECTION 3 – CONTROLS AND SANCTIONS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000" dirty="0" smtClean="0">
              <a:solidFill>
                <a:prstClr val="black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Part C INTELLECTUAL PROPERTY RIGHTS, </a:t>
            </a:r>
            <a:r>
              <a:rPr lang="en-US" sz="2000" b="1" i="1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USE </a:t>
            </a:r>
            <a:r>
              <a:rPr lang="en-US" sz="2000" b="1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AND </a:t>
            </a:r>
            <a:r>
              <a:rPr lang="en-US" sz="2000" b="1" i="1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DISSEMINATION </a:t>
            </a:r>
            <a:endParaRPr lang="it-IT" sz="2000" dirty="0" smtClean="0">
              <a:solidFill>
                <a:prstClr val="black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SECTION 1 – FOREGROUND </a:t>
            </a:r>
            <a:endParaRPr lang="it-IT" sz="2000" dirty="0" smtClean="0">
              <a:solidFill>
                <a:prstClr val="black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SECTION 2 – ACCESS RIGHTS </a:t>
            </a:r>
            <a:endParaRPr lang="it-IT" sz="2000" dirty="0" smtClean="0">
              <a:solidFill>
                <a:prstClr val="black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FINAL PROVISIONS </a:t>
            </a:r>
            <a:endParaRPr lang="en-US" sz="2000" dirty="0" smtClean="0">
              <a:solidFill>
                <a:prstClr val="black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© 2013 Gabriella Calderari</a:t>
            </a:r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F957F-C0FA-4D28-A996-80E4F36ACC8D}" type="slidenum">
              <a:rPr lang="nl-BE" smtClean="0"/>
              <a:pPr/>
              <a:t>12</a:t>
            </a:fld>
            <a:endParaRPr lang="nl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877272"/>
            <a:ext cx="971600" cy="843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hthoek 1"/>
          <p:cNvSpPr/>
          <p:nvPr/>
        </p:nvSpPr>
        <p:spPr>
          <a:xfrm>
            <a:off x="1079104" y="5877272"/>
            <a:ext cx="7957392" cy="843942"/>
          </a:xfrm>
          <a:prstGeom prst="rect">
            <a:avLst/>
          </a:prstGeom>
          <a:solidFill>
            <a:srgbClr val="84B6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" name="Rettangolo 4"/>
          <p:cNvSpPr/>
          <p:nvPr/>
        </p:nvSpPr>
        <p:spPr>
          <a:xfrm>
            <a:off x="827584" y="476672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 smtClean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CONSORTIUM AGREEMENT (CA)</a:t>
            </a:r>
            <a:endParaRPr lang="it-IT" sz="36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899592" y="2132856"/>
            <a:ext cx="7632848" cy="2456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GB" sz="3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CA is an agreement made between participants to govern a number of issues that will or may arise during the project. It applies to </a:t>
            </a:r>
            <a:r>
              <a:rPr lang="en-IE" sz="3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all the contractors participating in the project covered by the contract.</a:t>
            </a:r>
            <a:endParaRPr lang="en-GB" sz="3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0">
              <a:lnSpc>
                <a:spcPct val="80000"/>
              </a:lnSpc>
            </a:pPr>
            <a:endParaRPr lang="en-GB" sz="3200" dirty="0" smtClean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© 2013 Gabriella Calderari</a:t>
            </a:r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F957F-C0FA-4D28-A996-80E4F36ACC8D}" type="slidenum">
              <a:rPr lang="nl-BE" smtClean="0"/>
              <a:pPr/>
              <a:t>13</a:t>
            </a:fld>
            <a:endParaRPr lang="nl-BE"/>
          </a:p>
        </p:txBody>
      </p:sp>
    </p:spTree>
    <p:extLst>
      <p:ext uri="{BB962C8B-B14F-4D97-AF65-F5344CB8AC3E}">
        <p14:creationId xmlns="" xmlns:p14="http://schemas.microsoft.com/office/powerpoint/2010/main" val="24818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67544" y="1484784"/>
            <a:ext cx="820891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 consortium agreement is required for all projects financed under FP7 except those exempted from this obligation by the call for proposals to which they have applied.</a:t>
            </a:r>
          </a:p>
          <a:p>
            <a:endParaRPr lang="en-GB" sz="28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en-GB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Community is not a party to any CA and does not establish the terms and conditions of the CA but it issues </a:t>
            </a:r>
            <a:r>
              <a:rPr lang="en-IE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guidelines for development</a:t>
            </a:r>
          </a:p>
          <a:p>
            <a:r>
              <a:rPr lang="en-GB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 principle, the CA should be negotiated and signed before starting the project.</a:t>
            </a:r>
          </a:p>
        </p:txBody>
      </p:sp>
      <p:sp>
        <p:nvSpPr>
          <p:cNvPr id="3" name="Rettangolo 2"/>
          <p:cNvSpPr/>
          <p:nvPr/>
        </p:nvSpPr>
        <p:spPr>
          <a:xfrm>
            <a:off x="1259632" y="764704"/>
            <a:ext cx="66967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 smtClean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Consortium Agreement (CA)</a:t>
            </a:r>
            <a:endParaRPr lang="it-IT" sz="36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© 2013 Gabriella Calderari</a:t>
            </a:r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F957F-C0FA-4D28-A996-80E4F36ACC8D}" type="slidenum">
              <a:rPr lang="nl-BE" smtClean="0"/>
              <a:pPr/>
              <a:t>14</a:t>
            </a:fld>
            <a:endParaRPr lang="nl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683568" y="1412777"/>
            <a:ext cx="799288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Wingdings" pitchFamily="2" charset="2"/>
              <a:buAutoNum type="arabicPeriod"/>
            </a:pPr>
            <a:r>
              <a:rPr lang="en-GB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General Information on project</a:t>
            </a:r>
          </a:p>
          <a:p>
            <a:pPr marL="514350" indent="-514350">
              <a:buFont typeface="Wingdings" pitchFamily="2" charset="2"/>
              <a:buAutoNum type="arabicPeriod"/>
            </a:pPr>
            <a:endParaRPr lang="en-GB" sz="28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Font typeface="Wingdings" pitchFamily="2" charset="2"/>
              <a:buNone/>
            </a:pPr>
            <a:r>
              <a:rPr lang="en-GB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2. Technical Provisions and the internal organisation of the consortium</a:t>
            </a:r>
          </a:p>
          <a:p>
            <a:pPr>
              <a:buFont typeface="Wingdings" pitchFamily="2" charset="2"/>
              <a:buNone/>
            </a:pPr>
            <a:endParaRPr lang="en-GB" sz="28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Font typeface="Wingdings" pitchFamily="2" charset="2"/>
              <a:buNone/>
            </a:pPr>
            <a:r>
              <a:rPr lang="en-GB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3. Financial and Legal Provisions</a:t>
            </a:r>
          </a:p>
          <a:p>
            <a:pPr>
              <a:buFont typeface="Wingdings" pitchFamily="2" charset="2"/>
              <a:buNone/>
            </a:pPr>
            <a:endParaRPr lang="en-GB" sz="28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Font typeface="Wingdings" pitchFamily="2" charset="2"/>
              <a:buNone/>
            </a:pPr>
            <a:r>
              <a:rPr lang="en-GB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4. Management of Intellectual Property Rights</a:t>
            </a:r>
          </a:p>
          <a:p>
            <a:pPr>
              <a:buFont typeface="Wingdings" pitchFamily="2" charset="2"/>
              <a:buNone/>
            </a:pPr>
            <a:r>
              <a:rPr lang="en-GB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>
              <a:buFont typeface="Wingdings" pitchFamily="2" charset="2"/>
              <a:buNone/>
            </a:pPr>
            <a:r>
              <a:rPr lang="en-GB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5. The settlement of internal disputes. </a:t>
            </a:r>
          </a:p>
          <a:p>
            <a:pPr>
              <a:buFont typeface="Wingdings" pitchFamily="2" charset="2"/>
              <a:buNone/>
            </a:pPr>
            <a:endParaRPr lang="en-GB" sz="28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2447257" y="332656"/>
            <a:ext cx="66967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 smtClean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 structure</a:t>
            </a:r>
            <a:endParaRPr lang="it-IT" sz="36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© 2013 Gabriella Calderari</a:t>
            </a:r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F957F-C0FA-4D28-A996-80E4F36ACC8D}" type="slidenum">
              <a:rPr lang="nl-BE" smtClean="0"/>
              <a:pPr/>
              <a:t>15</a:t>
            </a:fld>
            <a:endParaRPr lang="nl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877272"/>
            <a:ext cx="971600" cy="843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hthoek 1"/>
          <p:cNvSpPr/>
          <p:nvPr/>
        </p:nvSpPr>
        <p:spPr>
          <a:xfrm>
            <a:off x="1079104" y="5877272"/>
            <a:ext cx="7957392" cy="843942"/>
          </a:xfrm>
          <a:prstGeom prst="rect">
            <a:avLst/>
          </a:prstGeom>
          <a:solidFill>
            <a:srgbClr val="84B6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Rettangolo 5"/>
          <p:cNvSpPr/>
          <p:nvPr/>
        </p:nvSpPr>
        <p:spPr>
          <a:xfrm>
            <a:off x="755576" y="1213008"/>
            <a:ext cx="741682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Wingdings" pitchFamily="2" charset="2"/>
              <a:buChar char="ü"/>
            </a:pPr>
            <a:r>
              <a:rPr lang="en-GB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Technical contribution of each party (as set out in Annex 1)</a:t>
            </a:r>
          </a:p>
          <a:p>
            <a:pPr lvl="1">
              <a:buFont typeface="Wingdings" pitchFamily="2" charset="2"/>
              <a:buChar char="ü"/>
            </a:pPr>
            <a:endParaRPr lang="en-GB" sz="24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>
              <a:buFont typeface="Wingdings" pitchFamily="2" charset="2"/>
              <a:buChar char="ü"/>
            </a:pPr>
            <a:r>
              <a:rPr lang="en-GB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Technical resources made available</a:t>
            </a:r>
          </a:p>
          <a:p>
            <a:pPr lvl="1">
              <a:buFont typeface="Wingdings" pitchFamily="2" charset="2"/>
              <a:buChar char="ü"/>
            </a:pPr>
            <a:endParaRPr lang="en-GB" sz="24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>
              <a:buFont typeface="Wingdings" pitchFamily="2" charset="2"/>
              <a:buChar char="ü"/>
            </a:pPr>
            <a:r>
              <a:rPr lang="en-GB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Project Schedule</a:t>
            </a:r>
          </a:p>
          <a:p>
            <a:pPr lvl="1">
              <a:buFont typeface="Wingdings" pitchFamily="2" charset="2"/>
              <a:buChar char="ü"/>
            </a:pPr>
            <a:endParaRPr lang="en-GB" sz="24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>
              <a:buFont typeface="Wingdings" pitchFamily="2" charset="2"/>
              <a:buChar char="ü"/>
            </a:pPr>
            <a:r>
              <a:rPr lang="en-GB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Expected contribution, maximum effort expected, modification procedure</a:t>
            </a:r>
          </a:p>
          <a:p>
            <a:pPr lvl="1">
              <a:buFont typeface="Wingdings" pitchFamily="2" charset="2"/>
              <a:buChar char="ü"/>
            </a:pPr>
            <a:endParaRPr lang="en-GB" sz="24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>
              <a:buFont typeface="Wingdings" pitchFamily="2" charset="2"/>
              <a:buChar char="ü"/>
            </a:pPr>
            <a:r>
              <a:rPr lang="en-GB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Provisions for dealing with non-performing contractor (s)</a:t>
            </a:r>
          </a:p>
        </p:txBody>
      </p:sp>
      <p:sp>
        <p:nvSpPr>
          <p:cNvPr id="7" name="Rettangolo 6"/>
          <p:cNvSpPr/>
          <p:nvPr/>
        </p:nvSpPr>
        <p:spPr>
          <a:xfrm>
            <a:off x="2411760" y="332656"/>
            <a:ext cx="43652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3600" dirty="0" smtClean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Technical provisions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© 2013 Gabriella Calderari</a:t>
            </a:r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F957F-C0FA-4D28-A996-80E4F36ACC8D}" type="slidenum">
              <a:rPr lang="nl-BE" smtClean="0"/>
              <a:pPr/>
              <a:t>16</a:t>
            </a:fld>
            <a:endParaRPr lang="nl-BE"/>
          </a:p>
        </p:txBody>
      </p:sp>
    </p:spTree>
    <p:extLst>
      <p:ext uri="{BB962C8B-B14F-4D97-AF65-F5344CB8AC3E}">
        <p14:creationId xmlns="" xmlns:p14="http://schemas.microsoft.com/office/powerpoint/2010/main" val="24818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877272"/>
            <a:ext cx="971600" cy="843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hthoek 1"/>
          <p:cNvSpPr/>
          <p:nvPr/>
        </p:nvSpPr>
        <p:spPr>
          <a:xfrm>
            <a:off x="1079104" y="5877272"/>
            <a:ext cx="7957392" cy="843942"/>
          </a:xfrm>
          <a:prstGeom prst="rect">
            <a:avLst/>
          </a:prstGeom>
          <a:solidFill>
            <a:srgbClr val="84B6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Rettangolo 5"/>
          <p:cNvSpPr/>
          <p:nvPr/>
        </p:nvSpPr>
        <p:spPr>
          <a:xfrm>
            <a:off x="755576" y="1484784"/>
            <a:ext cx="741682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endParaRPr lang="en-GB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>
              <a:buFont typeface="Wingdings" pitchFamily="2" charset="2"/>
              <a:buChar char="ü"/>
            </a:pPr>
            <a:r>
              <a:rPr lang="en-GB" sz="2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Financing plan</a:t>
            </a:r>
          </a:p>
          <a:p>
            <a:pPr lvl="1">
              <a:buFont typeface="Wingdings" pitchFamily="2" charset="2"/>
              <a:buChar char="ü"/>
            </a:pPr>
            <a:r>
              <a:rPr lang="en-GB" sz="2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Modification procedure</a:t>
            </a:r>
          </a:p>
          <a:p>
            <a:pPr lvl="1">
              <a:buFont typeface="Wingdings" pitchFamily="2" charset="2"/>
              <a:buChar char="ü"/>
            </a:pPr>
            <a:r>
              <a:rPr lang="en-GB" sz="2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Mutual payments, common costs</a:t>
            </a:r>
          </a:p>
          <a:p>
            <a:pPr lvl="1">
              <a:buFont typeface="Wingdings" pitchFamily="2" charset="2"/>
              <a:buChar char="ü"/>
            </a:pPr>
            <a:r>
              <a:rPr lang="en-GB" sz="2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Distribution of management costs</a:t>
            </a:r>
          </a:p>
          <a:p>
            <a:pPr lvl="1">
              <a:buFont typeface="Wingdings" pitchFamily="2" charset="2"/>
              <a:buChar char="ü"/>
            </a:pPr>
            <a:r>
              <a:rPr lang="en-GB" sz="2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Auditing of </a:t>
            </a:r>
            <a:r>
              <a:rPr lang="en-GB" sz="2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costs and Audit </a:t>
            </a:r>
            <a:r>
              <a:rPr lang="en-GB" sz="2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certificates </a:t>
            </a:r>
            <a:endParaRPr lang="en-GB" sz="2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>
              <a:buFont typeface="Wingdings" pitchFamily="2" charset="2"/>
              <a:buChar char="ü"/>
            </a:pPr>
            <a:r>
              <a:rPr lang="en-GB" sz="2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Provisions </a:t>
            </a:r>
            <a:r>
              <a:rPr lang="en-GB" sz="2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 dealing with non-performing contractor(s)</a:t>
            </a:r>
          </a:p>
          <a:p>
            <a:pPr lvl="1">
              <a:buFont typeface="Wingdings" pitchFamily="2" charset="2"/>
              <a:buChar char="ü"/>
            </a:pPr>
            <a:r>
              <a:rPr lang="en-GB" sz="2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Third party resources </a:t>
            </a:r>
            <a:r>
              <a:rPr lang="en-GB" sz="2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</a:t>
            </a:r>
            <a:r>
              <a:rPr lang="en-GB" sz="2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identifying parties and resources</a:t>
            </a:r>
            <a:endParaRPr lang="en-GB" sz="22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2123728" y="692696"/>
            <a:ext cx="42370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3600" dirty="0" smtClean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Financial provisions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© 2013 Gabriella Calderari</a:t>
            </a:r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F957F-C0FA-4D28-A996-80E4F36ACC8D}" type="slidenum">
              <a:rPr lang="nl-BE" smtClean="0"/>
              <a:pPr/>
              <a:t>17</a:t>
            </a:fld>
            <a:endParaRPr lang="nl-BE"/>
          </a:p>
        </p:txBody>
      </p:sp>
    </p:spTree>
    <p:extLst>
      <p:ext uri="{BB962C8B-B14F-4D97-AF65-F5344CB8AC3E}">
        <p14:creationId xmlns="" xmlns:p14="http://schemas.microsoft.com/office/powerpoint/2010/main" val="24818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877272"/>
            <a:ext cx="971600" cy="843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hthoek 1"/>
          <p:cNvSpPr/>
          <p:nvPr/>
        </p:nvSpPr>
        <p:spPr>
          <a:xfrm>
            <a:off x="1079104" y="5877272"/>
            <a:ext cx="7957392" cy="843942"/>
          </a:xfrm>
          <a:prstGeom prst="rect">
            <a:avLst/>
          </a:prstGeom>
          <a:solidFill>
            <a:srgbClr val="84B6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" name="Rettangolo 4"/>
          <p:cNvSpPr/>
          <p:nvPr/>
        </p:nvSpPr>
        <p:spPr>
          <a:xfrm>
            <a:off x="395536" y="1628800"/>
            <a:ext cx="8496944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Wingdings" pitchFamily="2" charset="2"/>
              <a:buChar char="ü"/>
            </a:pPr>
            <a:r>
              <a:rPr lang="en-GB" sz="2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Confidentiality</a:t>
            </a:r>
          </a:p>
          <a:p>
            <a:pPr lvl="1">
              <a:buFont typeface="Wingdings" pitchFamily="2" charset="2"/>
              <a:buChar char="ü"/>
            </a:pPr>
            <a:r>
              <a:rPr lang="en-GB" sz="2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Ownership of results / joint ownership of results / difficult cases (background knowledge that is very closely linked to the result, making it difficult to distinguish the background from the results)</a:t>
            </a:r>
          </a:p>
          <a:p>
            <a:pPr lvl="1">
              <a:buFont typeface="Wingdings" pitchFamily="2" charset="2"/>
              <a:buChar char="ü"/>
            </a:pPr>
            <a:r>
              <a:rPr lang="en-GB" sz="2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Legal protection of results (patent rights)</a:t>
            </a:r>
          </a:p>
          <a:p>
            <a:pPr lvl="1">
              <a:buFont typeface="Wingdings" pitchFamily="2" charset="2"/>
              <a:buChar char="ü"/>
            </a:pPr>
            <a:r>
              <a:rPr lang="en-GB" sz="2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Commercial exploitation of results and any necessary access rights</a:t>
            </a:r>
          </a:p>
          <a:p>
            <a:pPr lvl="1">
              <a:buFont typeface="Wingdings" pitchFamily="2" charset="2"/>
              <a:buChar char="ü"/>
            </a:pPr>
            <a:r>
              <a:rPr lang="en-GB" sz="2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Commercial obligations</a:t>
            </a:r>
          </a:p>
          <a:p>
            <a:pPr lvl="1">
              <a:buFont typeface="Wingdings" pitchFamily="2" charset="2"/>
              <a:buChar char="ü"/>
            </a:pPr>
            <a:r>
              <a:rPr lang="en-GB" sz="2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Relevant patents, know-how, and information</a:t>
            </a:r>
          </a:p>
          <a:p>
            <a:pPr lvl="1">
              <a:buFont typeface="Wingdings" pitchFamily="2" charset="2"/>
              <a:buChar char="ü"/>
            </a:pPr>
            <a:r>
              <a:rPr lang="en-GB" sz="2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Sub-licensing</a:t>
            </a:r>
          </a:p>
        </p:txBody>
      </p:sp>
      <p:sp>
        <p:nvSpPr>
          <p:cNvPr id="6" name="Rettangolo 5"/>
          <p:cNvSpPr/>
          <p:nvPr/>
        </p:nvSpPr>
        <p:spPr>
          <a:xfrm>
            <a:off x="1979712" y="332656"/>
            <a:ext cx="49568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3600" dirty="0" smtClean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Commercial provisions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© 2013 Gabriella Calderari</a:t>
            </a:r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F957F-C0FA-4D28-A996-80E4F36ACC8D}" type="slidenum">
              <a:rPr lang="nl-BE" smtClean="0"/>
              <a:pPr/>
              <a:t>18</a:t>
            </a:fld>
            <a:endParaRPr lang="nl-BE"/>
          </a:p>
        </p:txBody>
      </p:sp>
    </p:spTree>
    <p:extLst>
      <p:ext uri="{BB962C8B-B14F-4D97-AF65-F5344CB8AC3E}">
        <p14:creationId xmlns="" xmlns:p14="http://schemas.microsoft.com/office/powerpoint/2010/main" val="24818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1403648" y="188640"/>
            <a:ext cx="66517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 smtClean="0">
                <a:solidFill>
                  <a:prstClr val="black"/>
                </a:solidFill>
              </a:rPr>
              <a:t>BACKGROUND AND FOREGROUND</a:t>
            </a:r>
            <a:endParaRPr lang="it-IT" sz="3600" dirty="0"/>
          </a:p>
        </p:txBody>
      </p:sp>
      <p:sp>
        <p:nvSpPr>
          <p:cNvPr id="4" name="Rettangolo 3"/>
          <p:cNvSpPr/>
          <p:nvPr/>
        </p:nvSpPr>
        <p:spPr>
          <a:xfrm>
            <a:off x="827584" y="5013176"/>
            <a:ext cx="228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</a:rPr>
              <a:t>FOREGROUND INTELLECTUAL PROPERTY</a:t>
            </a:r>
            <a:endParaRPr lang="it-IT" sz="2400" b="1" dirty="0"/>
          </a:p>
        </p:txBody>
      </p:sp>
      <p:sp>
        <p:nvSpPr>
          <p:cNvPr id="5" name="Rettangolo 4"/>
          <p:cNvSpPr/>
          <p:nvPr/>
        </p:nvSpPr>
        <p:spPr>
          <a:xfrm>
            <a:off x="4860032" y="4869160"/>
            <a:ext cx="39027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new intellectual property which is developed arising out of a relationship between two companies collaborating together</a:t>
            </a:r>
            <a:endParaRPr lang="it-IT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899592" y="1556792"/>
            <a:ext cx="228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</a:rPr>
              <a:t>BACKGROUND INTELLECTUAL PROPERTY</a:t>
            </a:r>
            <a:endParaRPr lang="it-IT" sz="2400" b="1" dirty="0" smtClean="0">
              <a:solidFill>
                <a:prstClr val="black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5076056" y="1556792"/>
            <a:ext cx="3600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Intellectual property developed independently by each individual company prior to entering into the collaboration relationship</a:t>
            </a:r>
            <a:endParaRPr lang="it-IT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" name="Ovale 8"/>
          <p:cNvSpPr/>
          <p:nvPr/>
        </p:nvSpPr>
        <p:spPr>
          <a:xfrm>
            <a:off x="2195736" y="2636912"/>
            <a:ext cx="3816424" cy="2304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PROJECT</a:t>
            </a:r>
            <a:endParaRPr lang="it-IT" sz="40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endParaRPr lang="it-IT" dirty="0"/>
          </a:p>
        </p:txBody>
      </p:sp>
      <p:cxnSp>
        <p:nvCxnSpPr>
          <p:cNvPr id="11" name="Connettore 2 10"/>
          <p:cNvCxnSpPr/>
          <p:nvPr/>
        </p:nvCxnSpPr>
        <p:spPr>
          <a:xfrm>
            <a:off x="2987824" y="2132856"/>
            <a:ext cx="194421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/>
          <p:cNvCxnSpPr/>
          <p:nvPr/>
        </p:nvCxnSpPr>
        <p:spPr>
          <a:xfrm>
            <a:off x="3203848" y="5661248"/>
            <a:ext cx="165618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© 2013 Gabriella Calderari</a:t>
            </a:r>
            <a:endParaRPr lang="nl-BE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F957F-C0FA-4D28-A996-80E4F36ACC8D}" type="slidenum">
              <a:rPr lang="nl-BE" smtClean="0"/>
              <a:pPr/>
              <a:t>19</a:t>
            </a:fld>
            <a:endParaRPr lang="nl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877272"/>
            <a:ext cx="971600" cy="843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hthoek 1"/>
          <p:cNvSpPr/>
          <p:nvPr/>
        </p:nvSpPr>
        <p:spPr>
          <a:xfrm>
            <a:off x="1043608" y="6014058"/>
            <a:ext cx="7957392" cy="843942"/>
          </a:xfrm>
          <a:prstGeom prst="rect">
            <a:avLst/>
          </a:prstGeom>
          <a:solidFill>
            <a:srgbClr val="84B6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Negotiation And Legal Documents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Gabriella </a:t>
            </a:r>
            <a:r>
              <a:rPr lang="en-GB" dirty="0" err="1" smtClean="0"/>
              <a:t>Calderari</a:t>
            </a:r>
            <a:endParaRPr lang="en-GB" dirty="0" smtClean="0"/>
          </a:p>
          <a:p>
            <a:r>
              <a:rPr lang="en-GB" dirty="0" smtClean="0"/>
              <a:t>David W Chadwick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© 2013 Gabriella Calderari</a:t>
            </a:r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F957F-C0FA-4D28-A996-80E4F36ACC8D}" type="slidenum">
              <a:rPr lang="nl-BE" smtClean="0"/>
              <a:pPr/>
              <a:t>2</a:t>
            </a:fld>
            <a:endParaRPr lang="nl-BE"/>
          </a:p>
        </p:txBody>
      </p:sp>
    </p:spTree>
    <p:extLst>
      <p:ext uri="{BB962C8B-B14F-4D97-AF65-F5344CB8AC3E}">
        <p14:creationId xmlns="" xmlns:p14="http://schemas.microsoft.com/office/powerpoint/2010/main" val="24818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877272"/>
            <a:ext cx="971600" cy="843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hthoek 1"/>
          <p:cNvSpPr/>
          <p:nvPr/>
        </p:nvSpPr>
        <p:spPr>
          <a:xfrm>
            <a:off x="1079104" y="5877272"/>
            <a:ext cx="7957392" cy="843942"/>
          </a:xfrm>
          <a:prstGeom prst="rect">
            <a:avLst/>
          </a:prstGeom>
          <a:solidFill>
            <a:srgbClr val="84B6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Rettangolo 5"/>
          <p:cNvSpPr/>
          <p:nvPr/>
        </p:nvSpPr>
        <p:spPr>
          <a:xfrm>
            <a:off x="1043608" y="332656"/>
            <a:ext cx="67281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 smtClean="0">
                <a:solidFill>
                  <a:prstClr val="black"/>
                </a:solidFill>
              </a:rPr>
              <a:t>Background’ and ‘Foreground’ IPRs</a:t>
            </a:r>
          </a:p>
        </p:txBody>
      </p:sp>
      <p:sp>
        <p:nvSpPr>
          <p:cNvPr id="7" name="Rettangolo 6"/>
          <p:cNvSpPr/>
          <p:nvPr/>
        </p:nvSpPr>
        <p:spPr>
          <a:xfrm>
            <a:off x="539552" y="980728"/>
            <a:ext cx="8100392" cy="4745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90000"/>
              </a:lnSpc>
              <a:buFont typeface="Wingdings" pitchFamily="2" charset="2"/>
              <a:buChar char="ü"/>
            </a:pPr>
            <a:endParaRPr lang="en-GB" sz="24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>
              <a:lnSpc>
                <a:spcPct val="90000"/>
              </a:lnSpc>
              <a:buFont typeface="Wingdings" pitchFamily="2" charset="2"/>
              <a:buChar char="ü"/>
            </a:pPr>
            <a:r>
              <a:rPr lang="en-GB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Specification &amp; descriptions of background IP and arrangements for its use during the project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ü"/>
            </a:pPr>
            <a:endParaRPr lang="en-GB" sz="24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>
              <a:lnSpc>
                <a:spcPct val="90000"/>
              </a:lnSpc>
              <a:buFont typeface="Wingdings" pitchFamily="2" charset="2"/>
              <a:buChar char="ü"/>
            </a:pPr>
            <a:r>
              <a:rPr lang="en-GB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Allocation and exercise of ownership in foreground IP, including joint ownership; and agreement on its use during the project, and afterwards.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ü"/>
            </a:pPr>
            <a:endParaRPr lang="en-GB" sz="24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>
              <a:lnSpc>
                <a:spcPct val="90000"/>
              </a:lnSpc>
              <a:buFont typeface="Wingdings" pitchFamily="2" charset="2"/>
              <a:buChar char="ü"/>
            </a:pPr>
            <a:r>
              <a:rPr lang="en-GB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 joint ownership of foreground IP, designation of a lead institution to deal with it on behalf of the other parties.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ü"/>
            </a:pPr>
            <a:endParaRPr lang="en-GB" sz="24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>
              <a:lnSpc>
                <a:spcPct val="90000"/>
              </a:lnSpc>
              <a:buFont typeface="Wingdings" pitchFamily="2" charset="2"/>
              <a:buChar char="ü"/>
            </a:pPr>
            <a:r>
              <a:rPr lang="en-GB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Exploitation of IP produced by the consortium for the benefit of all parties. </a:t>
            </a:r>
            <a:endParaRPr lang="en-GB" sz="2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© 2013 Gabriella Calderari</a:t>
            </a:r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F957F-C0FA-4D28-A996-80E4F36ACC8D}" type="slidenum">
              <a:rPr lang="nl-BE" smtClean="0"/>
              <a:pPr/>
              <a:t>20</a:t>
            </a:fld>
            <a:endParaRPr lang="nl-BE"/>
          </a:p>
        </p:txBody>
      </p:sp>
    </p:spTree>
    <p:extLst>
      <p:ext uri="{BB962C8B-B14F-4D97-AF65-F5344CB8AC3E}">
        <p14:creationId xmlns="" xmlns:p14="http://schemas.microsoft.com/office/powerpoint/2010/main" val="24818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Thank you!</a:t>
            </a:r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gabriella.calderari@uniroma1.it</a:t>
            </a:r>
          </a:p>
          <a:p>
            <a:r>
              <a:rPr lang="en-GB" dirty="0" smtClean="0"/>
              <a:t>d.w.chadwick@kent.ac.uk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© 2013 Gabriella Calderari</a:t>
            </a:r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F957F-C0FA-4D28-A996-80E4F36ACC8D}" type="slidenum">
              <a:rPr lang="nl-BE" smtClean="0"/>
              <a:pPr/>
              <a:t>21</a:t>
            </a:fld>
            <a:endParaRPr lang="nl-BE"/>
          </a:p>
        </p:txBody>
      </p:sp>
    </p:spTree>
    <p:extLst>
      <p:ext uri="{BB962C8B-B14F-4D97-AF65-F5344CB8AC3E}">
        <p14:creationId xmlns="" xmlns:p14="http://schemas.microsoft.com/office/powerpoint/2010/main" val="3540649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23528" y="1052736"/>
            <a:ext cx="82809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OVERVIEW</a:t>
            </a:r>
            <a:endParaRPr lang="it-IT" sz="28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467544" y="1988840"/>
            <a:ext cx="8280920" cy="35394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it-IT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Negotiation</a:t>
            </a:r>
            <a:endParaRPr lang="it-IT" sz="28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it-IT" sz="28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it-IT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Grant Agreement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it-IT" sz="28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it-IT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Consortium</a:t>
            </a:r>
            <a:r>
              <a:rPr lang="it-IT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Agreement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it-IT" sz="28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it-IT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Background/</a:t>
            </a:r>
            <a:r>
              <a:rPr lang="it-IT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foreground</a:t>
            </a:r>
            <a:r>
              <a:rPr lang="it-IT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IPR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it-IT" sz="28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© 2013 Gabriella Calderari</a:t>
            </a:r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F957F-C0FA-4D28-A996-80E4F36ACC8D}" type="slidenum">
              <a:rPr lang="nl-BE" smtClean="0"/>
              <a:pPr/>
              <a:t>3</a:t>
            </a:fld>
            <a:endParaRPr lang="nl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877272"/>
            <a:ext cx="971600" cy="843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hthoek 1"/>
          <p:cNvSpPr/>
          <p:nvPr/>
        </p:nvSpPr>
        <p:spPr>
          <a:xfrm>
            <a:off x="1079104" y="5877272"/>
            <a:ext cx="7957392" cy="843942"/>
          </a:xfrm>
          <a:prstGeom prst="rect">
            <a:avLst/>
          </a:prstGeom>
          <a:solidFill>
            <a:srgbClr val="84B6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" name="Rettangolo 4"/>
          <p:cNvSpPr/>
          <p:nvPr/>
        </p:nvSpPr>
        <p:spPr>
          <a:xfrm>
            <a:off x="395536" y="548681"/>
            <a:ext cx="82809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NEGOTIATION PHASE AND LEGAL FRAMEWORK</a:t>
            </a:r>
            <a:endParaRPr lang="it-IT" sz="28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 rot="16200000">
            <a:off x="4250229" y="726435"/>
            <a:ext cx="861774" cy="813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 algn="just">
              <a:defRPr/>
            </a:pPr>
            <a:endParaRPr lang="fr-BE" dirty="0">
              <a:solidFill>
                <a:srgbClr val="034EA2"/>
              </a:solidFill>
            </a:endParaRPr>
          </a:p>
          <a:p>
            <a:pPr algn="just">
              <a:defRPr/>
            </a:pPr>
            <a:r>
              <a:rPr lang="en-GB" altLang="zh-CN" sz="2600" dirty="0">
                <a:ea typeface="SimSun" pitchFamily="2" charset="-122"/>
              </a:rPr>
              <a:t>They are essentially linked and usually take place in parallel.</a:t>
            </a:r>
          </a:p>
        </p:txBody>
      </p:sp>
      <p:sp>
        <p:nvSpPr>
          <p:cNvPr id="7" name="Ovale 6"/>
          <p:cNvSpPr/>
          <p:nvPr/>
        </p:nvSpPr>
        <p:spPr>
          <a:xfrm>
            <a:off x="539552" y="2564904"/>
            <a:ext cx="3456384" cy="1584176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zh-CN" sz="28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Technical Negotiations</a:t>
            </a:r>
            <a:endParaRPr lang="it-IT" sz="2800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Ovale 7"/>
          <p:cNvSpPr/>
          <p:nvPr/>
        </p:nvSpPr>
        <p:spPr>
          <a:xfrm>
            <a:off x="5076056" y="2420888"/>
            <a:ext cx="3600400" cy="18002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zh-CN" sz="28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Financial</a:t>
            </a:r>
          </a:p>
          <a:p>
            <a:pPr algn="ctr"/>
            <a:r>
              <a:rPr lang="en-GB" altLang="zh-CN" sz="28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Negotiations</a:t>
            </a:r>
            <a:endParaRPr lang="it-IT" sz="2800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" name="Freccia bidirezionale orizzontale 8"/>
          <p:cNvSpPr/>
          <p:nvPr/>
        </p:nvSpPr>
        <p:spPr>
          <a:xfrm>
            <a:off x="4067944" y="3140968"/>
            <a:ext cx="936104" cy="432048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© 2013 Gabriella Calderari</a:t>
            </a:r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F957F-C0FA-4D28-A996-80E4F36ACC8D}" type="slidenum">
              <a:rPr lang="nl-BE" smtClean="0"/>
              <a:pPr/>
              <a:t>4</a:t>
            </a:fld>
            <a:endParaRPr lang="nl-BE"/>
          </a:p>
        </p:txBody>
      </p:sp>
    </p:spTree>
    <p:extLst>
      <p:ext uri="{BB962C8B-B14F-4D97-AF65-F5344CB8AC3E}">
        <p14:creationId xmlns="" xmlns:p14="http://schemas.microsoft.com/office/powerpoint/2010/main" val="24818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877272"/>
            <a:ext cx="971600" cy="843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hthoek 1"/>
          <p:cNvSpPr/>
          <p:nvPr/>
        </p:nvSpPr>
        <p:spPr>
          <a:xfrm>
            <a:off x="1079104" y="5877272"/>
            <a:ext cx="7957392" cy="843942"/>
          </a:xfrm>
          <a:prstGeom prst="rect">
            <a:avLst/>
          </a:prstGeom>
          <a:solidFill>
            <a:srgbClr val="84B6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 rot="16200000">
            <a:off x="2561560" y="-824582"/>
            <a:ext cx="4062651" cy="8394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 algn="ctr">
              <a:defRPr/>
            </a:pPr>
            <a:r>
              <a:rPr lang="en-GB" dirty="0">
                <a:solidFill>
                  <a:srgbClr val="6699FF"/>
                </a:solidFill>
                <a:latin typeface="Verdana" pitchFamily="34" charset="0"/>
              </a:rPr>
              <a:t> </a:t>
            </a:r>
            <a:r>
              <a:rPr lang="en-GB" sz="2600" dirty="0">
                <a:latin typeface="Arial Narrow" pitchFamily="34" charset="0"/>
              </a:rPr>
              <a:t>To agree on the final content of the DoW including:</a:t>
            </a:r>
          </a:p>
          <a:p>
            <a:pPr algn="just">
              <a:defRPr/>
            </a:pPr>
            <a:endParaRPr lang="fr-BE" dirty="0">
              <a:solidFill>
                <a:srgbClr val="034EA2"/>
              </a:solidFill>
              <a:latin typeface="Verdana" pitchFamily="34" charset="0"/>
            </a:endParaRPr>
          </a:p>
          <a:p>
            <a:pPr marL="274320" indent="-274320" eaLnBrk="0" fontAlgn="auto" hangingPunct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76000"/>
              <a:buFont typeface="Wingdings" pitchFamily="2" charset="2"/>
              <a:buChar char="v"/>
              <a:defRPr/>
            </a:pPr>
            <a:r>
              <a:rPr lang="en-GB" sz="2600" dirty="0">
                <a:latin typeface="Arial Narrow" pitchFamily="34" charset="0"/>
              </a:rPr>
              <a:t>Addressing the comments made in the ESR</a:t>
            </a:r>
          </a:p>
          <a:p>
            <a:pPr marL="274320" indent="-274320" eaLnBrk="0" fontAlgn="auto" hangingPunct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76000"/>
              <a:buFont typeface="Wingdings" pitchFamily="2" charset="2"/>
              <a:buChar char="v"/>
              <a:defRPr/>
            </a:pPr>
            <a:r>
              <a:rPr lang="en-GB" sz="2600" dirty="0">
                <a:latin typeface="Arial Narrow" pitchFamily="34" charset="0"/>
              </a:rPr>
              <a:t>Verifying that the project objectives are SMART (S-Specific, M-Measurable, A-Attainable, R-Realistic, T-Timely)</a:t>
            </a:r>
          </a:p>
          <a:p>
            <a:pPr marL="274320" indent="-274320" eaLnBrk="0" fontAlgn="auto" hangingPunct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76000"/>
              <a:buFont typeface="Wingdings" pitchFamily="2" charset="2"/>
              <a:buChar char="v"/>
              <a:defRPr/>
            </a:pPr>
            <a:r>
              <a:rPr lang="en-GB" sz="2600" dirty="0">
                <a:latin typeface="Arial Narrow" pitchFamily="34" charset="0"/>
              </a:rPr>
              <a:t>The list of deliverables, their timing, content and dissemination level</a:t>
            </a:r>
          </a:p>
          <a:p>
            <a:pPr marL="274320" indent="-274320" eaLnBrk="0" fontAlgn="auto" hangingPunct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76000"/>
              <a:buFont typeface="Wingdings" pitchFamily="2" charset="2"/>
              <a:buChar char="v"/>
              <a:defRPr/>
            </a:pPr>
            <a:r>
              <a:rPr lang="en-GB" sz="2600" dirty="0">
                <a:latin typeface="Arial Narrow" pitchFamily="34" charset="0"/>
              </a:rPr>
              <a:t>The project milestones and their assessment criteria</a:t>
            </a:r>
          </a:p>
          <a:p>
            <a:pPr marL="274320" indent="-274320" eaLnBrk="0" fontAlgn="auto" hangingPunct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76000"/>
              <a:buFont typeface="Wingdings" pitchFamily="2" charset="2"/>
              <a:buChar char="v"/>
              <a:defRPr/>
            </a:pPr>
            <a:r>
              <a:rPr lang="en-GB" sz="2600" dirty="0">
                <a:latin typeface="Arial Narrow" pitchFamily="34" charset="0"/>
              </a:rPr>
              <a:t> An indicative time schedule for the reporting and the project reviews.</a:t>
            </a:r>
          </a:p>
        </p:txBody>
      </p:sp>
      <p:sp>
        <p:nvSpPr>
          <p:cNvPr id="7" name="Rettangolo 6"/>
          <p:cNvSpPr/>
          <p:nvPr/>
        </p:nvSpPr>
        <p:spPr>
          <a:xfrm>
            <a:off x="827584" y="548681"/>
            <a:ext cx="75608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TECHNICAL NEGOTIATIONS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© 2013 Gabriella Calderari</a:t>
            </a:r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F957F-C0FA-4D28-A996-80E4F36ACC8D}" type="slidenum">
              <a:rPr lang="nl-BE" smtClean="0"/>
              <a:pPr/>
              <a:t>5</a:t>
            </a:fld>
            <a:endParaRPr lang="nl-BE"/>
          </a:p>
        </p:txBody>
      </p:sp>
    </p:spTree>
    <p:extLst>
      <p:ext uri="{BB962C8B-B14F-4D97-AF65-F5344CB8AC3E}">
        <p14:creationId xmlns="" xmlns:p14="http://schemas.microsoft.com/office/powerpoint/2010/main" val="24818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877272"/>
            <a:ext cx="971600" cy="843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hthoek 1"/>
          <p:cNvSpPr/>
          <p:nvPr/>
        </p:nvSpPr>
        <p:spPr>
          <a:xfrm>
            <a:off x="1186608" y="5805264"/>
            <a:ext cx="7957392" cy="843942"/>
          </a:xfrm>
          <a:prstGeom prst="rect">
            <a:avLst/>
          </a:prstGeom>
          <a:solidFill>
            <a:srgbClr val="84B6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 rot="16200000">
            <a:off x="2178467" y="-514171"/>
            <a:ext cx="4862870" cy="8140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 algn="ctr">
              <a:defRPr/>
            </a:pPr>
            <a:r>
              <a:rPr lang="en-GB" dirty="0">
                <a:solidFill>
                  <a:srgbClr val="6699FF"/>
                </a:solidFill>
                <a:latin typeface="Verdana" pitchFamily="34" charset="0"/>
              </a:rPr>
              <a:t> </a:t>
            </a:r>
            <a:r>
              <a:rPr lang="en-GB" sz="2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 agree on budgetary/partnership matters including</a:t>
            </a:r>
            <a:r>
              <a:rPr lang="en-GB" sz="2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</a:p>
          <a:p>
            <a:pPr algn="ctr">
              <a:defRPr/>
            </a:pPr>
            <a:endParaRPr lang="fr-BE" sz="2600" dirty="0">
              <a:solidFill>
                <a:srgbClr val="034EA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274320" indent="-274320" eaLnBrk="0" fontAlgn="auto" hangingPunct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76000"/>
              <a:buFont typeface="Wingdings" pitchFamily="2" charset="2"/>
              <a:buChar char="v"/>
              <a:defRPr/>
            </a:pPr>
            <a:r>
              <a:rPr lang="en-GB" sz="2600" dirty="0">
                <a:solidFill>
                  <a:srgbClr val="034EA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Budget for full duration of project</a:t>
            </a:r>
          </a:p>
          <a:p>
            <a:pPr marL="274320" indent="-274320" eaLnBrk="0" fontAlgn="auto" hangingPunct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76000"/>
              <a:buFont typeface="Wingdings" pitchFamily="2" charset="2"/>
              <a:buChar char="v"/>
              <a:defRPr/>
            </a:pPr>
            <a:r>
              <a:rPr lang="en-GB" sz="2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Budget breakdown per period</a:t>
            </a:r>
          </a:p>
          <a:p>
            <a:pPr marL="274320" indent="-274320" eaLnBrk="0" fontAlgn="auto" hangingPunct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76000"/>
              <a:buFont typeface="Wingdings" pitchFamily="2" charset="2"/>
              <a:buChar char="v"/>
              <a:defRPr/>
            </a:pPr>
            <a:r>
              <a:rPr lang="en-GB" sz="2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Subcontracting and third party issues</a:t>
            </a:r>
          </a:p>
          <a:p>
            <a:pPr marL="274320" indent="-274320" eaLnBrk="0" fontAlgn="auto" hangingPunct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76000"/>
              <a:buFont typeface="Wingdings" pitchFamily="2" charset="2"/>
              <a:buChar char="v"/>
              <a:defRPr/>
            </a:pPr>
            <a:r>
              <a:rPr lang="en-GB" sz="2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The pre-financing</a:t>
            </a:r>
          </a:p>
          <a:p>
            <a:pPr marL="274320" indent="-274320" eaLnBrk="0" fontAlgn="auto" hangingPunct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76000"/>
              <a:buFont typeface="Wingdings" pitchFamily="2" charset="2"/>
              <a:buChar char="v"/>
              <a:defRPr/>
            </a:pPr>
            <a:r>
              <a:rPr lang="en-GB" sz="2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The analysis and review of the legal status of each participant</a:t>
            </a:r>
          </a:p>
          <a:p>
            <a:pPr marL="274320" indent="-274320" eaLnBrk="0" fontAlgn="auto" hangingPunct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76000"/>
              <a:buFont typeface="Wingdings" pitchFamily="2" charset="2"/>
              <a:buChar char="v"/>
              <a:defRPr/>
            </a:pPr>
            <a:r>
              <a:rPr lang="en-GB" sz="2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The capacity of the Coordinator to fulfil this role</a:t>
            </a:r>
          </a:p>
          <a:p>
            <a:pPr marL="274320" indent="-274320" eaLnBrk="0" fontAlgn="auto" hangingPunct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76000"/>
              <a:buFont typeface="Wingdings" pitchFamily="2" charset="2"/>
              <a:buChar char="v"/>
              <a:defRPr/>
            </a:pPr>
            <a:r>
              <a:rPr lang="en-GB" sz="2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The start date of the project</a:t>
            </a:r>
          </a:p>
          <a:p>
            <a:pPr marL="274320" indent="-274320" eaLnBrk="0" fontAlgn="auto" hangingPunct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76000"/>
              <a:buFont typeface="Wingdings" pitchFamily="2" charset="2"/>
              <a:buChar char="v"/>
              <a:defRPr/>
            </a:pPr>
            <a:r>
              <a:rPr lang="en-GB" sz="2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Any special clauses required</a:t>
            </a:r>
          </a:p>
          <a:p>
            <a:pPr algn="just">
              <a:defRPr/>
            </a:pPr>
            <a:endParaRPr lang="en-GB" dirty="0">
              <a:solidFill>
                <a:srgbClr val="034EA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683568" y="476672"/>
            <a:ext cx="75608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LEGAL &amp; FINANCIAL NEGOTIATIONS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© 2013 Gabriella Calderari</a:t>
            </a:r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F957F-C0FA-4D28-A996-80E4F36ACC8D}" type="slidenum">
              <a:rPr lang="nl-BE" smtClean="0"/>
              <a:pPr/>
              <a:t>6</a:t>
            </a:fld>
            <a:endParaRPr lang="nl-BE"/>
          </a:p>
        </p:txBody>
      </p:sp>
    </p:spTree>
    <p:extLst>
      <p:ext uri="{BB962C8B-B14F-4D97-AF65-F5344CB8AC3E}">
        <p14:creationId xmlns="" xmlns:p14="http://schemas.microsoft.com/office/powerpoint/2010/main" val="24818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877272"/>
            <a:ext cx="971600" cy="843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hthoek 1"/>
          <p:cNvSpPr/>
          <p:nvPr/>
        </p:nvSpPr>
        <p:spPr>
          <a:xfrm>
            <a:off x="1079104" y="5877272"/>
            <a:ext cx="7957392" cy="843942"/>
          </a:xfrm>
          <a:prstGeom prst="rect">
            <a:avLst/>
          </a:prstGeom>
          <a:solidFill>
            <a:srgbClr val="84B6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95536" y="2996952"/>
            <a:ext cx="8496944" cy="2292276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GB" sz="2600" dirty="0" smtClean="0"/>
              <a:t>P</a:t>
            </a:r>
            <a:r>
              <a:rPr lang="en-GB" sz="2800" dirty="0" smtClean="0"/>
              <a:t>arts: European Commission and </a:t>
            </a:r>
            <a:r>
              <a:rPr lang="en-GB" sz="2800" dirty="0" smtClean="0"/>
              <a:t>Coordinator. </a:t>
            </a:r>
            <a:endParaRPr lang="en-GB" sz="2800" dirty="0" smtClean="0"/>
          </a:p>
          <a:p>
            <a:pPr marL="342900" indent="-342900">
              <a:spcBef>
                <a:spcPct val="20000"/>
              </a:spcBef>
              <a:defRPr/>
            </a:pPr>
            <a:endParaRPr lang="en-GB" sz="2600" dirty="0" smtClean="0"/>
          </a:p>
          <a:p>
            <a:pPr marL="342900" indent="-342900">
              <a:spcBef>
                <a:spcPct val="20000"/>
              </a:spcBef>
              <a:defRPr/>
            </a:pP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Coordinator signs contract with </a:t>
            </a:r>
            <a:r>
              <a:rPr lang="en-GB" sz="2600" dirty="0" smtClean="0"/>
              <a:t>partners who are bound to fulfil all the obligations included in the approved workplan. </a:t>
            </a:r>
            <a:endParaRPr kumimoji="0" lang="en-GB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55600" marR="0" lvl="0" indent="-355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55600" marR="0" lvl="0" indent="-355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683568" y="1412776"/>
            <a:ext cx="75608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800" dirty="0" smtClean="0"/>
              <a:t>Contract including agreed workplan of activities, budget allocation to partners, </a:t>
            </a:r>
            <a:r>
              <a:rPr lang="en-GB" sz="2800" dirty="0" smtClean="0"/>
              <a:t>financial issues </a:t>
            </a:r>
            <a:r>
              <a:rPr lang="en-GB" sz="2800" dirty="0" smtClean="0"/>
              <a:t>and reporting periods and </a:t>
            </a:r>
            <a:r>
              <a:rPr lang="en-GB" sz="2800" dirty="0" smtClean="0"/>
              <a:t>procedures.</a:t>
            </a:r>
            <a:endParaRPr lang="it-IT" sz="28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1763688" y="260648"/>
            <a:ext cx="49821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800" dirty="0" smtClean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GRANT AGREEMENT</a:t>
            </a:r>
            <a:endParaRPr lang="it-IT" sz="2800" dirty="0" smtClean="0">
              <a:solidFill>
                <a:prstClr val="black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© 2013 Gabriella Calderari</a:t>
            </a:r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F957F-C0FA-4D28-A996-80E4F36ACC8D}" type="slidenum">
              <a:rPr lang="nl-BE" smtClean="0"/>
              <a:pPr/>
              <a:t>7</a:t>
            </a:fld>
            <a:endParaRPr lang="nl-BE"/>
          </a:p>
        </p:txBody>
      </p:sp>
    </p:spTree>
    <p:extLst>
      <p:ext uri="{BB962C8B-B14F-4D97-AF65-F5344CB8AC3E}">
        <p14:creationId xmlns="" xmlns:p14="http://schemas.microsoft.com/office/powerpoint/2010/main" val="24818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331640" y="260648"/>
            <a:ext cx="58326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hlinkClick r:id="rId2"/>
              </a:rPr>
              <a:t>http://cordis.europa.eu/fp7/calls-grant-agreement_en.html</a:t>
            </a:r>
            <a:endParaRPr lang="it-IT" dirty="0" smtClean="0"/>
          </a:p>
          <a:p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980728"/>
            <a:ext cx="8692842" cy="4938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© 2013 Gabriella Calderari</a:t>
            </a:r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F957F-C0FA-4D28-A996-80E4F36ACC8D}" type="slidenum">
              <a:rPr lang="nl-BE" smtClean="0"/>
              <a:pPr/>
              <a:t>8</a:t>
            </a:fld>
            <a:endParaRPr lang="nl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683568" y="260648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Model G.A. Structure </a:t>
            </a:r>
            <a:endParaRPr lang="it-IT" sz="36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251520" y="1772816"/>
            <a:ext cx="30572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Core Contract</a:t>
            </a:r>
            <a:endParaRPr lang="en-US" sz="36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4499992" y="1340768"/>
            <a:ext cx="4869090" cy="45243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2"/>
              </a:rPr>
              <a:t>Annex II – General Conditions</a:t>
            </a:r>
            <a:r>
              <a:rPr lang="it-IT" dirty="0" smtClean="0"/>
              <a:t> </a:t>
            </a:r>
          </a:p>
          <a:p>
            <a:r>
              <a:rPr lang="it-IT" dirty="0" err="1" smtClean="0">
                <a:hlinkClick r:id="rId3" tooltip="Annex III – Eranet-Plus"/>
              </a:rPr>
              <a:t>Annex</a:t>
            </a:r>
            <a:r>
              <a:rPr lang="it-IT" dirty="0" smtClean="0">
                <a:hlinkClick r:id="rId3" tooltip="Annex III – Eranet-Plus"/>
              </a:rPr>
              <a:t> III – </a:t>
            </a:r>
            <a:r>
              <a:rPr lang="it-IT" dirty="0" err="1" smtClean="0">
                <a:hlinkClick r:id="rId3" tooltip="Annex III – Eranet-Plus"/>
              </a:rPr>
              <a:t>Eranet-Plus</a:t>
            </a:r>
            <a:r>
              <a:rPr lang="it-IT" dirty="0" smtClean="0"/>
              <a:t> </a:t>
            </a:r>
          </a:p>
          <a:p>
            <a:r>
              <a:rPr lang="it-IT" dirty="0" err="1" smtClean="0">
                <a:hlinkClick r:id="rId4"/>
              </a:rPr>
              <a:t>Annex</a:t>
            </a:r>
            <a:r>
              <a:rPr lang="it-IT" dirty="0" smtClean="0">
                <a:hlinkClick r:id="rId4"/>
              </a:rPr>
              <a:t> III – </a:t>
            </a:r>
            <a:r>
              <a:rPr lang="it-IT" dirty="0" err="1" smtClean="0">
                <a:hlinkClick r:id="rId4"/>
              </a:rPr>
              <a:t>Infrastructures</a:t>
            </a:r>
            <a:r>
              <a:rPr lang="it-IT" dirty="0" smtClean="0"/>
              <a:t> </a:t>
            </a:r>
          </a:p>
          <a:p>
            <a:r>
              <a:rPr lang="en-US" dirty="0" smtClean="0">
                <a:hlinkClick r:id="rId5"/>
              </a:rPr>
              <a:t>Annex III – SME actions</a:t>
            </a:r>
            <a:r>
              <a:rPr lang="it-IT" dirty="0" smtClean="0"/>
              <a:t> </a:t>
            </a:r>
          </a:p>
          <a:p>
            <a:r>
              <a:rPr lang="en-US" dirty="0" smtClean="0">
                <a:hlinkClick r:id="rId6"/>
              </a:rPr>
              <a:t>Annex III – Civil Society </a:t>
            </a:r>
            <a:r>
              <a:rPr lang="en-US" dirty="0" err="1" smtClean="0">
                <a:hlinkClick r:id="rId6"/>
              </a:rPr>
              <a:t>Organisations</a:t>
            </a:r>
            <a:r>
              <a:rPr lang="it-IT" dirty="0" smtClean="0"/>
              <a:t> </a:t>
            </a:r>
          </a:p>
          <a:p>
            <a:r>
              <a:rPr lang="en-US" dirty="0" smtClean="0">
                <a:hlinkClick r:id="rId7"/>
              </a:rPr>
              <a:t>Annex IV – Form A</a:t>
            </a:r>
            <a:r>
              <a:rPr lang="it-IT" dirty="0" smtClean="0"/>
              <a:t> </a:t>
            </a:r>
          </a:p>
          <a:p>
            <a:r>
              <a:rPr lang="en-US" dirty="0" smtClean="0">
                <a:hlinkClick r:id="rId8"/>
              </a:rPr>
              <a:t>Annex V – Form B</a:t>
            </a:r>
            <a:r>
              <a:rPr lang="it-IT" dirty="0" smtClean="0"/>
              <a:t> </a:t>
            </a:r>
          </a:p>
          <a:p>
            <a:r>
              <a:rPr lang="en-US" dirty="0" smtClean="0">
                <a:hlinkClick r:id="rId9"/>
              </a:rPr>
              <a:t>Annex VI – Form C for CP</a:t>
            </a:r>
            <a:r>
              <a:rPr lang="it-IT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hlinkClick r:id="rId10"/>
              </a:rPr>
              <a:t>Annex VI – Form C for CSA</a:t>
            </a:r>
            <a:r>
              <a:rPr lang="it-IT" dirty="0" smtClean="0"/>
              <a:t> </a:t>
            </a:r>
          </a:p>
          <a:p>
            <a:r>
              <a:rPr lang="en-US" dirty="0" smtClean="0">
                <a:hlinkClick r:id="rId11"/>
              </a:rPr>
              <a:t>Annex VI – Form C for combination of CP and CSA</a:t>
            </a:r>
            <a:r>
              <a:rPr lang="it-IT" dirty="0" smtClean="0"/>
              <a:t> </a:t>
            </a:r>
          </a:p>
          <a:p>
            <a:r>
              <a:rPr lang="en-US" dirty="0" smtClean="0">
                <a:hlinkClick r:id="rId12"/>
              </a:rPr>
              <a:t>Annex VI – Form C for </a:t>
            </a:r>
            <a:r>
              <a:rPr lang="en-US" dirty="0" err="1" smtClean="0">
                <a:hlinkClick r:id="rId12"/>
              </a:rPr>
              <a:t>NoE</a:t>
            </a:r>
            <a:r>
              <a:rPr lang="it-IT" dirty="0" smtClean="0"/>
              <a:t> </a:t>
            </a:r>
          </a:p>
          <a:p>
            <a:r>
              <a:rPr lang="en-US" dirty="0" smtClean="0">
                <a:hlinkClick r:id="rId13"/>
              </a:rPr>
              <a:t>Annex VI – Form C for BSG-SME</a:t>
            </a:r>
            <a:r>
              <a:rPr lang="it-IT" dirty="0" smtClean="0"/>
              <a:t> </a:t>
            </a:r>
          </a:p>
          <a:p>
            <a:r>
              <a:rPr lang="en-US" dirty="0" smtClean="0">
                <a:hlinkClick r:id="rId14"/>
              </a:rPr>
              <a:t>Annex VI – Form C for CSA-</a:t>
            </a:r>
            <a:r>
              <a:rPr lang="en-US" dirty="0" err="1" smtClean="0">
                <a:hlinkClick r:id="rId14"/>
              </a:rPr>
              <a:t>Eranet</a:t>
            </a:r>
            <a:r>
              <a:rPr lang="en-US" dirty="0" smtClean="0">
                <a:hlinkClick r:id="rId14"/>
              </a:rPr>
              <a:t>-Plus</a:t>
            </a:r>
            <a:r>
              <a:rPr lang="it-IT" dirty="0" smtClean="0"/>
              <a:t> </a:t>
            </a:r>
          </a:p>
          <a:p>
            <a:r>
              <a:rPr lang="en-US" dirty="0" smtClean="0">
                <a:hlinkClick r:id="rId15"/>
              </a:rPr>
              <a:t>Annex VII – Form D</a:t>
            </a:r>
            <a:r>
              <a:rPr lang="it-IT" dirty="0" smtClean="0"/>
              <a:t> </a:t>
            </a:r>
          </a:p>
          <a:p>
            <a:r>
              <a:rPr lang="en-US" dirty="0" smtClean="0">
                <a:hlinkClick r:id="rId16"/>
              </a:rPr>
              <a:t>Annex VII – Form E</a:t>
            </a:r>
            <a:r>
              <a:rPr lang="it-IT" dirty="0" smtClean="0"/>
              <a:t> </a:t>
            </a:r>
          </a:p>
          <a:p>
            <a:r>
              <a:rPr lang="en-US" dirty="0" smtClean="0">
                <a:hlinkClick r:id="rId17"/>
              </a:rPr>
              <a:t>List of special clauses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9" name="Rettangolo arrotondato 8"/>
          <p:cNvSpPr/>
          <p:nvPr/>
        </p:nvSpPr>
        <p:spPr>
          <a:xfrm>
            <a:off x="179512" y="3068960"/>
            <a:ext cx="4104456" cy="25202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Contains specific information regarding the project: start date e duration, EC maximum contribution, reporting periods, participants list and “</a:t>
            </a:r>
            <a:r>
              <a:rPr lang="en-US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special clauses</a:t>
            </a:r>
            <a:r>
              <a:rPr lang="en-US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” (if applicable)</a:t>
            </a:r>
          </a:p>
          <a:p>
            <a:pPr algn="ctr"/>
            <a:endParaRPr lang="it-IT" b="1" dirty="0"/>
          </a:p>
        </p:txBody>
      </p:sp>
      <p:sp>
        <p:nvSpPr>
          <p:cNvPr id="10" name="Croce 9"/>
          <p:cNvSpPr/>
          <p:nvPr/>
        </p:nvSpPr>
        <p:spPr>
          <a:xfrm>
            <a:off x="3419872" y="1700808"/>
            <a:ext cx="864096" cy="864096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© 2013 Gabriella Calderari</a:t>
            </a:r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F957F-C0FA-4D28-A996-80E4F36ACC8D}" type="slidenum">
              <a:rPr lang="nl-BE" smtClean="0"/>
              <a:pPr/>
              <a:t>9</a:t>
            </a:fld>
            <a:endParaRPr lang="nl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577</TotalTime>
  <Words>1272</Words>
  <Application>Microsoft Office PowerPoint</Application>
  <PresentationFormat>Presentazione su schermo (4:3)</PresentationFormat>
  <Paragraphs>230</Paragraphs>
  <Slides>21</Slides>
  <Notes>13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2" baseType="lpstr">
      <vt:lpstr>Kantoorthema</vt:lpstr>
      <vt:lpstr>Diapositiva 1</vt:lpstr>
      <vt:lpstr>Negotiation And Legal Documents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Thank you!</vt:lpstr>
    </vt:vector>
  </TitlesOfParts>
  <Company>UGent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An Van Laeken</dc:creator>
  <cp:lastModifiedBy>Gabriella</cp:lastModifiedBy>
  <cp:revision>58</cp:revision>
  <dcterms:created xsi:type="dcterms:W3CDTF">2013-07-09T13:07:01Z</dcterms:created>
  <dcterms:modified xsi:type="dcterms:W3CDTF">2013-09-18T13:45:10Z</dcterms:modified>
</cp:coreProperties>
</file>