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966" y="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image" Target="../media/image1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9255-70CE-480A-8AEE-F8CD063E4E24}" type="datetimeFigureOut">
              <a:rPr lang="en-US" smtClean="0"/>
              <a:pPr/>
              <a:t>11/27/2021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D13EA-B303-43FD-B20D-293130D295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9255-70CE-480A-8AEE-F8CD063E4E24}" type="datetimeFigureOut">
              <a:rPr lang="en-US" smtClean="0"/>
              <a:pPr/>
              <a:t>11/27/2021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D13EA-B303-43FD-B20D-293130D295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9255-70CE-480A-8AEE-F8CD063E4E24}" type="datetimeFigureOut">
              <a:rPr lang="en-US" smtClean="0"/>
              <a:pPr/>
              <a:t>11/27/2021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D13EA-B303-43FD-B20D-293130D295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9255-70CE-480A-8AEE-F8CD063E4E24}" type="datetimeFigureOut">
              <a:rPr lang="en-US" smtClean="0"/>
              <a:pPr/>
              <a:t>11/27/2021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D13EA-B303-43FD-B20D-293130D295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9255-70CE-480A-8AEE-F8CD063E4E24}" type="datetimeFigureOut">
              <a:rPr lang="en-US" smtClean="0"/>
              <a:pPr/>
              <a:t>11/27/2021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D13EA-B303-43FD-B20D-293130D295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9255-70CE-480A-8AEE-F8CD063E4E24}" type="datetimeFigureOut">
              <a:rPr lang="en-US" smtClean="0"/>
              <a:pPr/>
              <a:t>11/27/2021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D13EA-B303-43FD-B20D-293130D295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9255-70CE-480A-8AEE-F8CD063E4E24}" type="datetimeFigureOut">
              <a:rPr lang="en-US" smtClean="0"/>
              <a:pPr/>
              <a:t>11/27/2021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D13EA-B303-43FD-B20D-293130D295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9255-70CE-480A-8AEE-F8CD063E4E24}" type="datetimeFigureOut">
              <a:rPr lang="en-US" smtClean="0"/>
              <a:pPr/>
              <a:t>11/27/2021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D13EA-B303-43FD-B20D-293130D295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9255-70CE-480A-8AEE-F8CD063E4E24}" type="datetimeFigureOut">
              <a:rPr lang="en-US" smtClean="0"/>
              <a:pPr/>
              <a:t>11/27/2021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D13EA-B303-43FD-B20D-293130D295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9255-70CE-480A-8AEE-F8CD063E4E24}" type="datetimeFigureOut">
              <a:rPr lang="en-US" smtClean="0"/>
              <a:pPr/>
              <a:t>11/27/2021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D13EA-B303-43FD-B20D-293130D295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9255-70CE-480A-8AEE-F8CD063E4E24}" type="datetimeFigureOut">
              <a:rPr lang="en-US" smtClean="0"/>
              <a:pPr/>
              <a:t>11/27/2021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D13EA-B303-43FD-B20D-293130D295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29255-70CE-480A-8AEE-F8CD063E4E24}" type="datetimeFigureOut">
              <a:rPr lang="en-US" smtClean="0"/>
              <a:pPr/>
              <a:t>11/27/2021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1D13EA-B303-43FD-B20D-293130D2958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5.jpeg"/><Relationship Id="rId4" Type="http://schemas.openxmlformats.org/officeDocument/2006/relationships/oleObject" Target="../embeddings/oleObject13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RS" dirty="0" smtClean="0"/>
              <a:t>Merni pretvarači temperature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</a:t>
            </a:r>
            <a:r>
              <a:rPr lang="sr-Latn-RS" dirty="0" smtClean="0"/>
              <a:t>r Srđan Svrzić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dirty="0" smtClean="0"/>
              <a:t>Bimetalni termometri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040560"/>
          </a:xfrm>
        </p:spPr>
        <p:txBody>
          <a:bodyPr>
            <a:normAutofit fontScale="92500" lnSpcReduction="10000"/>
          </a:bodyPr>
          <a:lstStyle/>
          <a:p>
            <a:r>
              <a:rPr lang="sr-Latn-RS" dirty="0" smtClean="0"/>
              <a:t>Raprostranjeni, jeftini i pouzdani.</a:t>
            </a:r>
          </a:p>
          <a:p>
            <a:r>
              <a:rPr lang="sr-Latn-RS" dirty="0" smtClean="0"/>
              <a:t>Kontaktna regulacija ON – OFF.</a:t>
            </a:r>
          </a:p>
          <a:p>
            <a:r>
              <a:rPr lang="sr-Latn-RS" dirty="0" smtClean="0"/>
              <a:t>Trake, spirale i heliks.</a:t>
            </a:r>
          </a:p>
          <a:p>
            <a:r>
              <a:rPr lang="sr-Latn-RS" dirty="0" smtClean="0"/>
              <a:t>Materijal većeg koef. </a:t>
            </a:r>
            <a:r>
              <a:rPr lang="sr-Latn-RS" dirty="0"/>
              <a:t>j</a:t>
            </a:r>
            <a:r>
              <a:rPr lang="sr-Latn-RS" dirty="0" smtClean="0"/>
              <a:t>e sa spoljnje strane</a:t>
            </a:r>
          </a:p>
          <a:p>
            <a:r>
              <a:rPr lang="sr-Latn-RS" dirty="0" smtClean="0"/>
              <a:t>Skala je linearna, a kalibracija empirijska.</a:t>
            </a:r>
          </a:p>
          <a:p>
            <a:r>
              <a:rPr lang="sr-Latn-RS" dirty="0" smtClean="0"/>
              <a:t>Invar (Fe+Ni) – manji koef.</a:t>
            </a:r>
          </a:p>
          <a:p>
            <a:r>
              <a:rPr lang="sr-Latn-RS" dirty="0" smtClean="0"/>
              <a:t>Bronza(150), Ni+Cr(400) – veći koef.</a:t>
            </a:r>
          </a:p>
          <a:p>
            <a:r>
              <a:rPr lang="sr-Latn-RS" dirty="0" smtClean="0"/>
              <a:t>U obliku šipke: cev veći koef. </a:t>
            </a:r>
            <a:r>
              <a:rPr lang="en-US" dirty="0" smtClean="0"/>
              <a:t>K</a:t>
            </a:r>
            <a:r>
              <a:rPr lang="sr-Latn-RS" dirty="0" smtClean="0"/>
              <a:t>oaksijalna šipka manji koef.</a:t>
            </a:r>
          </a:p>
          <a:p>
            <a:r>
              <a:rPr lang="sr-Latn-RS" dirty="0" smtClean="0"/>
              <a:t>Pokazuju srednju T po dužini.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Otporni termometri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40768"/>
            <a:ext cx="8712968" cy="5256584"/>
          </a:xfrm>
        </p:spPr>
        <p:txBody>
          <a:bodyPr/>
          <a:lstStyle/>
          <a:p>
            <a:r>
              <a:rPr lang="sr-Latn-RS" dirty="0" smtClean="0"/>
              <a:t>Pt (100 i 1000) – širok opseg, stabilnost, tačnost i preciznost</a:t>
            </a:r>
          </a:p>
          <a:p>
            <a:r>
              <a:rPr lang="sr-Latn-RS" dirty="0" smtClean="0"/>
              <a:t>Poluprovodnički – termostori (NTC i PTC)</a:t>
            </a:r>
          </a:p>
          <a:p>
            <a:r>
              <a:rPr lang="sr-Latn-RS" dirty="0" smtClean="0"/>
              <a:t>Pt – 1871. tačka topljenja 1769C, velika specifična otpornost, slaba reaktivnost</a:t>
            </a:r>
          </a:p>
          <a:p>
            <a:endParaRPr lang="sr-Latn-RS" dirty="0"/>
          </a:p>
          <a:p>
            <a:r>
              <a:rPr lang="en-US" dirty="0" smtClean="0"/>
              <a:t>U</a:t>
            </a:r>
            <a:r>
              <a:rPr lang="sr-Latn-RS" dirty="0" smtClean="0"/>
              <a:t>potreba do 1064C (tačka topljenja zlata)</a:t>
            </a:r>
          </a:p>
          <a:p>
            <a:r>
              <a:rPr lang="sr-Latn-RS" dirty="0" smtClean="0"/>
              <a:t>Linearna karakteristika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755576" y="3933056"/>
          <a:ext cx="6445706" cy="783456"/>
        </p:xfrm>
        <a:graphic>
          <a:graphicData uri="http://schemas.openxmlformats.org/presentationml/2006/ole">
            <p:oleObj spid="_x0000_s5122" name="Equation" r:id="rId3" imgW="2298600" imgH="27936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Termistori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40768"/>
            <a:ext cx="8712968" cy="5184576"/>
          </a:xfrm>
        </p:spPr>
        <p:txBody>
          <a:bodyPr/>
          <a:lstStyle/>
          <a:p>
            <a:r>
              <a:rPr lang="sr-Latn-RS" dirty="0" smtClean="0"/>
              <a:t>Thermally sensitive resistor –</a:t>
            </a:r>
          </a:p>
          <a:p>
            <a:r>
              <a:rPr lang="sr-Latn-RS" dirty="0" smtClean="0"/>
              <a:t>Fardej 1833 – smanjenje otpornosti AgS – NTC</a:t>
            </a:r>
          </a:p>
          <a:p>
            <a:r>
              <a:rPr lang="sr-Latn-RS" dirty="0" smtClean="0"/>
              <a:t>30-ih god. XX velka prvi </a:t>
            </a:r>
            <a:r>
              <a:rPr lang="sr-Latn-RS" dirty="0" smtClean="0"/>
              <a:t>NTC</a:t>
            </a:r>
            <a:endParaRPr lang="sr-Latn-RS" dirty="0" smtClean="0"/>
          </a:p>
          <a:p>
            <a:r>
              <a:rPr lang="sr-Latn-RS" dirty="0" smtClean="0"/>
              <a:t>Velika osetljivost, kompaktnost – avioindustija, kosmonautika (50 –te)</a:t>
            </a:r>
          </a:p>
          <a:p>
            <a:r>
              <a:rPr lang="sr-Latn-RS" dirty="0" smtClean="0"/>
              <a:t>Oksidi gvožđa, hroma, mangana, kobalta – sinterovanje 1000C, sa dopiranjem n ili p primesa</a:t>
            </a:r>
          </a:p>
          <a:p>
            <a:pPr>
              <a:buNone/>
            </a:pP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881051" y="5237832"/>
          <a:ext cx="2294199" cy="855464"/>
        </p:xfrm>
        <a:graphic>
          <a:graphicData uri="http://schemas.openxmlformats.org/presentationml/2006/ole">
            <p:oleObj spid="_x0000_s6146" name="Equation" r:id="rId3" imgW="749160" imgH="27936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143000"/>
          </a:xfrm>
        </p:spPr>
        <p:txBody>
          <a:bodyPr/>
          <a:lstStyle/>
          <a:p>
            <a:r>
              <a:rPr lang="sr-Latn-RS" dirty="0" smtClean="0"/>
              <a:t>Termistori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/>
          <a:lstStyle/>
          <a:p>
            <a:r>
              <a:rPr lang="sr-Latn-RS" dirty="0" smtClean="0"/>
              <a:t>Prenosna karakteristika – nelinearna</a:t>
            </a:r>
          </a:p>
          <a:p>
            <a:r>
              <a:rPr lang="sr-Latn-RS" dirty="0" smtClean="0"/>
              <a:t>Najčešće od 300 – 500C</a:t>
            </a:r>
          </a:p>
          <a:p>
            <a:r>
              <a:rPr lang="sr-Latn-RS" dirty="0" smtClean="0"/>
              <a:t>Visoko temp. NTC – do 1000C kao i Pt</a:t>
            </a:r>
          </a:p>
          <a:p>
            <a:pPr>
              <a:buNone/>
            </a:pPr>
            <a:r>
              <a:rPr lang="sr-Latn-RS" u="sng" dirty="0" smtClean="0"/>
              <a:t>PTC</a:t>
            </a:r>
          </a:p>
          <a:p>
            <a:r>
              <a:rPr lang="en-US" dirty="0" smtClean="0"/>
              <a:t>U</a:t>
            </a:r>
            <a:r>
              <a:rPr lang="sr-Latn-RS" dirty="0" smtClean="0"/>
              <a:t>ži merni opseg ali je ostrljivost do 10X veća nego kod NTC</a:t>
            </a:r>
          </a:p>
          <a:p>
            <a:r>
              <a:rPr lang="sr-Latn-RS" dirty="0" smtClean="0"/>
              <a:t>BaTIO</a:t>
            </a:r>
            <a:r>
              <a:rPr lang="sr-Latn-RS" baseline="-25000" dirty="0" smtClean="0"/>
              <a:t>3</a:t>
            </a:r>
            <a:r>
              <a:rPr lang="sr-Latn-RS" dirty="0" smtClean="0"/>
              <a:t> – barijum-titanat – izolator sa dodatkom primesa (dopiranje donorima)</a:t>
            </a:r>
          </a:p>
          <a:p>
            <a:r>
              <a:rPr lang="sr-Latn-RS" dirty="0" smtClean="0"/>
              <a:t>Sinterovanje 1000 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Termistori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RT karakteristika PTC-a Rmin, 2R min, Tc; tačke M i N, između kojih je linearna karakteristika.</a:t>
            </a:r>
          </a:p>
          <a:p>
            <a:pPr>
              <a:buNone/>
            </a:pP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148832" y="3056384"/>
          <a:ext cx="3591520" cy="850623"/>
        </p:xfrm>
        <a:graphic>
          <a:graphicData uri="http://schemas.openxmlformats.org/presentationml/2006/ole">
            <p:oleObj spid="_x0000_s7170" name="Equation" r:id="rId3" imgW="965160" imgH="228600" progId="Equation.DSMT4">
              <p:embed/>
            </p:oleObj>
          </a:graphicData>
        </a:graphic>
      </p:graphicFrame>
      <p:graphicFrame>
        <p:nvGraphicFramePr>
          <p:cNvPr id="7171" name="Object 6"/>
          <p:cNvGraphicFramePr>
            <a:graphicFrameLocks noChangeAspect="1"/>
          </p:cNvGraphicFramePr>
          <p:nvPr/>
        </p:nvGraphicFramePr>
        <p:xfrm>
          <a:off x="611560" y="2924944"/>
          <a:ext cx="2872785" cy="3645024"/>
        </p:xfrm>
        <a:graphic>
          <a:graphicData uri="http://schemas.openxmlformats.org/presentationml/2006/ole">
            <p:oleObj spid="_x0000_s7171" name="PHOTO-PAINT" r:id="rId4" imgW="2931934" imgH="3721300" progId="">
              <p:embed/>
            </p:oleObj>
          </a:graphicData>
        </a:graphic>
      </p:graphicFrame>
      <p:pic>
        <p:nvPicPr>
          <p:cNvPr id="6" name="Picture 11" descr="ptc-produktuebersich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4077072"/>
            <a:ext cx="3810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sr-Latn-RS" dirty="0" smtClean="0"/>
              <a:t>Termoparovi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352928" cy="5328592"/>
          </a:xfrm>
        </p:spPr>
        <p:txBody>
          <a:bodyPr/>
          <a:lstStyle/>
          <a:p>
            <a:r>
              <a:rPr lang="sr-Latn-RS" dirty="0" smtClean="0"/>
              <a:t>1K – 2600C – najznačajniji od 300 -400C (1500)</a:t>
            </a:r>
          </a:p>
          <a:p>
            <a:r>
              <a:rPr lang="sr-Latn-RS" dirty="0" smtClean="0"/>
              <a:t>Jednostavni, jeftini, tačkasto merenje</a:t>
            </a:r>
          </a:p>
          <a:p>
            <a:r>
              <a:rPr lang="sr-Latn-RS" dirty="0" smtClean="0"/>
              <a:t>Nizak nivo izlaznog signala</a:t>
            </a:r>
          </a:p>
          <a:p>
            <a:r>
              <a:rPr lang="sr-Latn-RS" dirty="0" smtClean="0"/>
              <a:t>2 žice – Zebekov efekat</a:t>
            </a:r>
          </a:p>
          <a:p>
            <a:endParaRPr lang="sr-Latn-RS" dirty="0"/>
          </a:p>
          <a:p>
            <a:endParaRPr lang="sr-Latn-RS" dirty="0" smtClean="0"/>
          </a:p>
          <a:p>
            <a:r>
              <a:rPr lang="sr-Latn-RS" dirty="0" smtClean="0"/>
              <a:t>Konstantan; Cu, alumel, hromel itd.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657108" y="3632448"/>
          <a:ext cx="5363164" cy="588640"/>
        </p:xfrm>
        <a:graphic>
          <a:graphicData uri="http://schemas.openxmlformats.org/presentationml/2006/ole">
            <p:oleObj spid="_x0000_s8194" name="Equation" r:id="rId3" imgW="2082600" imgH="2286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Kvarcni termometar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Promena oscilovanja kvarcnog oscolatora sa promenom T – Frekvenciometar – digitalni.</a:t>
            </a:r>
            <a:endParaRPr lang="en-US" dirty="0"/>
          </a:p>
        </p:txBody>
      </p:sp>
      <p:pic>
        <p:nvPicPr>
          <p:cNvPr id="4" name="Picture 14" descr="http://www.quartzpage.de/cr/piezo2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947365"/>
            <a:ext cx="6788143" cy="3217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Uvod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92500"/>
          </a:bodyPr>
          <a:lstStyle/>
          <a:p>
            <a:r>
              <a:rPr lang="sr-Latn-RS" dirty="0" smtClean="0"/>
              <a:t>Značaj temperature i njenog merenja</a:t>
            </a:r>
          </a:p>
          <a:p>
            <a:r>
              <a:rPr lang="sr-Latn-RS" dirty="0" smtClean="0"/>
              <a:t>Prvi termometar – Galilej – termoskop na principu širenja gasova</a:t>
            </a:r>
          </a:p>
          <a:p>
            <a:r>
              <a:rPr lang="sr-Latn-RS" dirty="0" smtClean="0"/>
              <a:t>Fernando od Toskane – termometar sa tečnošću</a:t>
            </a:r>
          </a:p>
          <a:p>
            <a:r>
              <a:rPr lang="sr-Latn-RS" dirty="0" smtClean="0"/>
              <a:t>1703 – Amonton – preteča kinetičke teorije gasova</a:t>
            </a:r>
          </a:p>
          <a:p>
            <a:r>
              <a:rPr lang="sr-Latn-RS" dirty="0" smtClean="0"/>
              <a:t>18-ti vek Celzijus, Farenhajt, Reomir</a:t>
            </a:r>
          </a:p>
          <a:p>
            <a:r>
              <a:rPr lang="sr-Latn-RS" dirty="0" smtClean="0"/>
              <a:t>Trojna tačka vode +0,01 celzijus</a:t>
            </a:r>
          </a:p>
          <a:p>
            <a:r>
              <a:rPr lang="sr-Latn-RS" dirty="0" smtClean="0"/>
              <a:t>Apsolutna nula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Termodinamički termometri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Temperatura se može sa velikom tačnošću opisati matematičkom relcijom</a:t>
            </a:r>
          </a:p>
          <a:p>
            <a:r>
              <a:rPr lang="sr-Latn-RS" dirty="0" smtClean="0"/>
              <a:t>Pored termodinamičke temperature, moraju postojati i druge veličine koje se mogu izmeriti nekom apsolutnom metodom</a:t>
            </a:r>
          </a:p>
          <a:p>
            <a:r>
              <a:rPr lang="sr-Latn-RS" dirty="0" smtClean="0"/>
              <a:t>Fundamentalne konstante: c, K Bolcmanova, h</a:t>
            </a:r>
          </a:p>
          <a:p>
            <a:r>
              <a:rPr lang="sr-Latn-RS" dirty="0" smtClean="0"/>
              <a:t>TDT ne zahtevaju kalibraciju</a:t>
            </a:r>
          </a:p>
          <a:p>
            <a:r>
              <a:rPr lang="sr-Latn-RS" dirty="0" smtClean="0"/>
              <a:t>Najstariji – gasni – zakon stanja idealnog gasa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56592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r-Latn-RS" dirty="0" smtClean="0"/>
              <a:t>Termodinamički </a:t>
            </a:r>
            <a:br>
              <a:rPr lang="sr-Latn-RS" dirty="0" smtClean="0"/>
            </a:br>
            <a:r>
              <a:rPr lang="sr-Latn-RS" dirty="0" smtClean="0"/>
              <a:t>termometri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332037"/>
            <a:ext cx="8507288" cy="4525963"/>
          </a:xfrm>
        </p:spPr>
        <p:txBody>
          <a:bodyPr>
            <a:normAutofit fontScale="92500" lnSpcReduction="10000"/>
          </a:bodyPr>
          <a:lstStyle/>
          <a:p>
            <a:r>
              <a:rPr lang="sr-Latn-RS" dirty="0" smtClean="0"/>
              <a:t>Akustični</a:t>
            </a:r>
          </a:p>
          <a:p>
            <a:r>
              <a:rPr lang="sr-Latn-RS" dirty="0" smtClean="0"/>
              <a:t>Na bazi elektronskog Nikvistovog šuma</a:t>
            </a:r>
          </a:p>
          <a:p>
            <a:pPr>
              <a:buNone/>
            </a:pPr>
            <a:endParaRPr lang="sr-Latn-RS" dirty="0" smtClean="0"/>
          </a:p>
          <a:p>
            <a:r>
              <a:rPr lang="sr-Latn-RS" dirty="0" smtClean="0"/>
              <a:t>Radijacioni:</a:t>
            </a:r>
          </a:p>
          <a:p>
            <a:pPr marL="514350" indent="-514350">
              <a:buAutoNum type="alphaLcParenR"/>
            </a:pPr>
            <a:r>
              <a:rPr lang="sr-Latn-RS" dirty="0" smtClean="0"/>
              <a:t>Plankov zakon – spektralna gustina snage</a:t>
            </a:r>
          </a:p>
          <a:p>
            <a:pPr marL="514350" indent="-514350">
              <a:buAutoNum type="alphaLcParenR"/>
            </a:pPr>
            <a:r>
              <a:rPr lang="sr-Latn-RS" dirty="0" smtClean="0"/>
              <a:t>Štefan-Bolcmanov zakon</a:t>
            </a:r>
          </a:p>
          <a:p>
            <a:pPr marL="514350" indent="-514350">
              <a:buAutoNum type="alphaLcParenR"/>
            </a:pPr>
            <a:r>
              <a:rPr lang="sr-Latn-RS" dirty="0" smtClean="0"/>
              <a:t>Vinov zakon -  talasna dužina maksimalne spektralne snage CT</a:t>
            </a:r>
          </a:p>
          <a:p>
            <a:pPr marL="514350" indent="-514350">
              <a:buNone/>
            </a:pPr>
            <a:r>
              <a:rPr lang="sr-Latn-RS" dirty="0" smtClean="0"/>
              <a:t>Komplikovani i skupi.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026568" y="2216621"/>
          <a:ext cx="1153914" cy="734309"/>
        </p:xfrm>
        <a:graphic>
          <a:graphicData uri="http://schemas.openxmlformats.org/presentationml/2006/ole">
            <p:oleObj spid="_x0000_s1026" name="Equation" r:id="rId3" imgW="698400" imgH="444240" progId="Equation.DSMT4">
              <p:embed/>
            </p:oleObj>
          </a:graphicData>
        </a:graphic>
      </p:graphicFrame>
      <p:graphicFrame>
        <p:nvGraphicFramePr>
          <p:cNvPr id="1028" name="Object 6"/>
          <p:cNvGraphicFramePr>
            <a:graphicFrameLocks noChangeAspect="1"/>
          </p:cNvGraphicFramePr>
          <p:nvPr/>
        </p:nvGraphicFramePr>
        <p:xfrm>
          <a:off x="442392" y="3368749"/>
          <a:ext cx="1871662" cy="468313"/>
        </p:xfrm>
        <a:graphic>
          <a:graphicData uri="http://schemas.openxmlformats.org/presentationml/2006/ole">
            <p:oleObj spid="_x0000_s1028" name="Equation" r:id="rId4" imgW="1066337" imgH="266584" progId="Equation.3">
              <p:embed/>
            </p:oleObj>
          </a:graphicData>
        </a:graphic>
      </p:graphicFrame>
      <p:graphicFrame>
        <p:nvGraphicFramePr>
          <p:cNvPr id="1029" name="Object 8"/>
          <p:cNvGraphicFramePr>
            <a:graphicFrameLocks noChangeAspect="1"/>
          </p:cNvGraphicFramePr>
          <p:nvPr/>
        </p:nvGraphicFramePr>
        <p:xfrm>
          <a:off x="5149850" y="3440113"/>
          <a:ext cx="2924175" cy="1352550"/>
        </p:xfrm>
        <a:graphic>
          <a:graphicData uri="http://schemas.openxmlformats.org/presentationml/2006/ole">
            <p:oleObj spid="_x0000_s1029" name="Equation" r:id="rId5" imgW="1511280" imgH="698400" progId="Equation.DSMT4">
              <p:embed/>
            </p:oleObj>
          </a:graphicData>
        </a:graphic>
      </p:graphicFrame>
      <p:graphicFrame>
        <p:nvGraphicFramePr>
          <p:cNvPr id="1030" name="Object 6"/>
          <p:cNvGraphicFramePr>
            <a:graphicFrameLocks noChangeAspect="1"/>
          </p:cNvGraphicFramePr>
          <p:nvPr/>
        </p:nvGraphicFramePr>
        <p:xfrm>
          <a:off x="4474840" y="5817021"/>
          <a:ext cx="1584325" cy="503932"/>
        </p:xfrm>
        <a:graphic>
          <a:graphicData uri="http://schemas.openxmlformats.org/presentationml/2006/ole">
            <p:oleObj spid="_x0000_s1030" name="Equation" r:id="rId6" imgW="800100" imgH="228600" progId="Equation.3">
              <p:embed/>
            </p:oleObj>
          </a:graphicData>
        </a:graphic>
      </p:graphicFrame>
      <p:graphicFrame>
        <p:nvGraphicFramePr>
          <p:cNvPr id="1031" name="Object 4"/>
          <p:cNvGraphicFramePr>
            <a:graphicFrameLocks noChangeAspect="1"/>
          </p:cNvGraphicFramePr>
          <p:nvPr/>
        </p:nvGraphicFramePr>
        <p:xfrm>
          <a:off x="4775200" y="4808538"/>
          <a:ext cx="1057275" cy="377825"/>
        </p:xfrm>
        <a:graphic>
          <a:graphicData uri="http://schemas.openxmlformats.org/presentationml/2006/ole">
            <p:oleObj spid="_x0000_s1031" name="Equation" r:id="rId7" imgW="558720" imgH="203040" progId="Equation.DSMT4">
              <p:embed/>
            </p:oleObj>
          </a:graphicData>
        </a:graphic>
      </p:graphicFrame>
      <p:pic>
        <p:nvPicPr>
          <p:cNvPr id="1033" name="Picture 9" descr="https://upload.wikimedia.org/wikipedia/commons/thumb/a/a2/Wiens_law.svg/250px-Wiens_law.svg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96136" y="-44243"/>
            <a:ext cx="3424716" cy="28493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Gasni termometar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Najstariji i danas među najznačajnijim 3K – 1100 C, za realni gas važi</a:t>
            </a:r>
          </a:p>
          <a:p>
            <a:endParaRPr lang="sr-Latn-RS" dirty="0"/>
          </a:p>
          <a:p>
            <a:r>
              <a:rPr lang="sr-Latn-RS" dirty="0" smtClean="0"/>
              <a:t>Koeficijenti su u praksi poznati</a:t>
            </a:r>
          </a:p>
          <a:p>
            <a:r>
              <a:rPr lang="sr-Latn-RS" dirty="0" smtClean="0"/>
              <a:t>p – const. –Gej lisak; V – const. - Šarl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267744" y="2492896"/>
          <a:ext cx="4775267" cy="720080"/>
        </p:xfrm>
        <a:graphic>
          <a:graphicData uri="http://schemas.openxmlformats.org/presentationml/2006/ole">
            <p:oleObj spid="_x0000_s2050" name="Equation" r:id="rId3" imgW="1600200" imgH="2412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Temperatirska int. skala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ITS 90</a:t>
            </a:r>
          </a:p>
          <a:p>
            <a:r>
              <a:rPr lang="sr-Latn-RS" dirty="0"/>
              <a:t> </a:t>
            </a:r>
            <a:r>
              <a:rPr lang="sr-Latn-RS" dirty="0" smtClean="0"/>
              <a:t>-0,65 -24,5 K – termometri na principu pritiska pare He3 i He4</a:t>
            </a:r>
          </a:p>
          <a:p>
            <a:r>
              <a:rPr lang="sr-Latn-RS" dirty="0" smtClean="0"/>
              <a:t>- 13,84 – 961 K Pt otporni termometar</a:t>
            </a:r>
          </a:p>
          <a:p>
            <a:r>
              <a:rPr lang="sr-Latn-RS" dirty="0" smtClean="0"/>
              <a:t>961,78 + - radijacioni termometri zasnovani na Plankovom zakonu tračenja crnog tela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Termometri na bazi širenja tečnosti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Ž</a:t>
            </a:r>
            <a:r>
              <a:rPr lang="sr-Latn-RS" dirty="0" smtClean="0"/>
              <a:t>iva – (-38 – 280 C); + talijum -59C; komprimovani azot iznad za više</a:t>
            </a:r>
          </a:p>
          <a:p>
            <a:r>
              <a:rPr lang="sr-Latn-RS" dirty="0" smtClean="0"/>
              <a:t>Alkohol</a:t>
            </a:r>
          </a:p>
          <a:p>
            <a:r>
              <a:rPr lang="sr-Latn-RS" dirty="0" smtClean="0"/>
              <a:t>Ispod -59C – toluol, etil-alkohol, propan+prop.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313977" y="3933056"/>
          <a:ext cx="1999281" cy="1152128"/>
        </p:xfrm>
        <a:graphic>
          <a:graphicData uri="http://schemas.openxmlformats.org/presentationml/2006/ole">
            <p:oleObj spid="_x0000_s3074" name="Equation" r:id="rId3" imgW="749160" imgH="4316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sr-Latn-RS" dirty="0" smtClean="0"/>
              <a:t>Manometarski termometri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340768"/>
            <a:ext cx="8229600" cy="4525963"/>
          </a:xfrm>
        </p:spPr>
        <p:txBody>
          <a:bodyPr/>
          <a:lstStyle/>
          <a:p>
            <a:r>
              <a:rPr lang="sr-Latn-RS" dirty="0" smtClean="0"/>
              <a:t>Promena pritiska ispunjene tečnosti</a:t>
            </a:r>
          </a:p>
          <a:p>
            <a:r>
              <a:rPr lang="sr-Latn-RS" dirty="0" smtClean="0"/>
              <a:t>Pritisak se meri raznim manometrima </a:t>
            </a:r>
          </a:p>
          <a:p>
            <a:r>
              <a:rPr lang="sr-Latn-RS" dirty="0" smtClean="0"/>
              <a:t>Opseg -60 – 500C</a:t>
            </a:r>
          </a:p>
          <a:p>
            <a:r>
              <a:rPr lang="sr-Latn-RS" dirty="0" smtClean="0"/>
              <a:t>Primer živinog sa Burdonovom cevi</a:t>
            </a:r>
          </a:p>
          <a:p>
            <a:r>
              <a:rPr lang="sr-Latn-RS" dirty="0" smtClean="0"/>
              <a:t>Ne može se peneti podatak na daljinu</a:t>
            </a:r>
          </a:p>
          <a:p>
            <a:r>
              <a:rPr lang="sr-Latn-RS" dirty="0" smtClean="0"/>
              <a:t>Temperatura okoline menja T kapilare</a:t>
            </a:r>
            <a:endParaRPr lang="en-US" dirty="0"/>
          </a:p>
        </p:txBody>
      </p:sp>
      <p:graphicFrame>
        <p:nvGraphicFramePr>
          <p:cNvPr id="9218" name="Object 6"/>
          <p:cNvGraphicFramePr>
            <a:graphicFrameLocks noChangeAspect="1"/>
          </p:cNvGraphicFramePr>
          <p:nvPr/>
        </p:nvGraphicFramePr>
        <p:xfrm>
          <a:off x="1475656" y="4797152"/>
          <a:ext cx="5832475" cy="1881188"/>
        </p:xfrm>
        <a:graphic>
          <a:graphicData uri="http://schemas.openxmlformats.org/presentationml/2006/ole">
            <p:oleObj spid="_x0000_s9218" name="PHOTO-PAINT" r:id="rId3" imgW="4909922" imgH="1584695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/>
          <a:lstStyle/>
          <a:p>
            <a:r>
              <a:rPr lang="sr-Latn-RS" dirty="0" smtClean="0"/>
              <a:t>Termometri na bazi pritiska pare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5688632"/>
          </a:xfrm>
        </p:spPr>
        <p:txBody>
          <a:bodyPr/>
          <a:lstStyle/>
          <a:p>
            <a:r>
              <a:rPr lang="sr-Latn-RS" dirty="0" smtClean="0"/>
              <a:t>U posudi uspostavljena ravnoteža tečne i gasovite faze.</a:t>
            </a:r>
          </a:p>
          <a:p>
            <a:r>
              <a:rPr lang="sr-Latn-RS" dirty="0" smtClean="0"/>
              <a:t>Temperatura je mera promene pritiska pare u posudi</a:t>
            </a:r>
          </a:p>
          <a:p>
            <a:pPr>
              <a:buNone/>
            </a:pPr>
            <a:r>
              <a:rPr lang="sr-Latn-RS" dirty="0"/>
              <a:t> </a:t>
            </a:r>
            <a:r>
              <a:rPr lang="sr-Latn-RS" dirty="0" smtClean="0"/>
              <a:t>                                                            He</a:t>
            </a:r>
            <a:r>
              <a:rPr lang="sr-Latn-RS" baseline="30000" dirty="0" smtClean="0"/>
              <a:t>4</a:t>
            </a:r>
            <a:r>
              <a:rPr lang="sr-Latn-RS" dirty="0" smtClean="0"/>
              <a:t>, He</a:t>
            </a:r>
            <a:r>
              <a:rPr lang="sr-Latn-RS" baseline="30000" dirty="0" smtClean="0"/>
              <a:t>3</a:t>
            </a:r>
            <a:endParaRPr lang="en-US" baseline="30000" dirty="0" smtClean="0"/>
          </a:p>
          <a:p>
            <a:r>
              <a:rPr lang="sr-Latn-RS" dirty="0" smtClean="0"/>
              <a:t>Koriste se u metrologiji i praksi.</a:t>
            </a:r>
          </a:p>
          <a:p>
            <a:r>
              <a:rPr lang="sr-Latn-RS" dirty="0" smtClean="0"/>
              <a:t>Podeoci gušći pri nižim T</a:t>
            </a:r>
          </a:p>
          <a:p>
            <a:r>
              <a:rPr lang="sr-Latn-RS" dirty="0" smtClean="0"/>
              <a:t>Merna posuda, kapilara, Burdonova cev</a:t>
            </a:r>
          </a:p>
          <a:p>
            <a:r>
              <a:rPr lang="sr-Latn-RS" dirty="0" smtClean="0"/>
              <a:t>Etan (-70 – 30C); etil-hlorid (5 -150C); propan;</a:t>
            </a:r>
          </a:p>
          <a:p>
            <a:r>
              <a:rPr lang="sr-Latn-RS" dirty="0" smtClean="0"/>
              <a:t>p = 10exp5 – 5*10exp5; Greška 0,5 -1,5 %</a:t>
            </a:r>
            <a:endParaRPr lang="sr-Latn-R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555776" y="2564904"/>
          <a:ext cx="3141223" cy="954685"/>
        </p:xfrm>
        <a:graphic>
          <a:graphicData uri="http://schemas.openxmlformats.org/presentationml/2006/ole">
            <p:oleObj spid="_x0000_s4098" name="Equation" r:id="rId3" imgW="1295280" imgH="3934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640</Words>
  <Application>Microsoft Office PowerPoint</Application>
  <PresentationFormat>On-screen Show (4:3)</PresentationFormat>
  <Paragraphs>98</Paragraphs>
  <Slides>16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Office Theme</vt:lpstr>
      <vt:lpstr>Equation</vt:lpstr>
      <vt:lpstr>PHOTO-PAINT</vt:lpstr>
      <vt:lpstr>Merni pretvarači temperature</vt:lpstr>
      <vt:lpstr>Uvod</vt:lpstr>
      <vt:lpstr>Termodinamički termometri</vt:lpstr>
      <vt:lpstr>Termodinamički  termometri</vt:lpstr>
      <vt:lpstr>Gasni termometar</vt:lpstr>
      <vt:lpstr>Temperatirska int. skala</vt:lpstr>
      <vt:lpstr>Termometri na bazi širenja tečnosti</vt:lpstr>
      <vt:lpstr>Manometarski termometri</vt:lpstr>
      <vt:lpstr>Termometri na bazi pritiska pare</vt:lpstr>
      <vt:lpstr>Bimetalni termometri</vt:lpstr>
      <vt:lpstr>Otporni termometri</vt:lpstr>
      <vt:lpstr>Termistori</vt:lpstr>
      <vt:lpstr>Termistori</vt:lpstr>
      <vt:lpstr>Termistori</vt:lpstr>
      <vt:lpstr>Termoparovi</vt:lpstr>
      <vt:lpstr>Kvarcni termometar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Merni pretvarači temperature</dc:title>
  <dc:creator>Svrza</dc:creator>
  <cp:lastModifiedBy>Svrza</cp:lastModifiedBy>
  <cp:revision>19</cp:revision>
  <dcterms:created xsi:type="dcterms:W3CDTF">2019-10-25T10:03:58Z</dcterms:created>
  <dcterms:modified xsi:type="dcterms:W3CDTF">2021-11-27T10:27:00Z</dcterms:modified>
</cp:coreProperties>
</file>